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" id="{9e9866a0-284d-94b2-4610-914bce642cdf}">
          <p14:sldIdLst>
            <p14:sldId id="256"/>
            <p14:sldId id="257"/>
          </p14:sldIdLst>
        </p14:section>
        <p14:section name="投资概要与动机" id="{ab766a2b-dda5-a234-a586-00fd183384a9}">
          <p14:sldIdLst>
            <p14:sldId id="258"/>
            <p14:sldId id="259"/>
          </p14:sldIdLst>
        </p14:section>
        <p14:section name="团队" id="{6c1485de-2820-ba94-3f37-1097b6ee50c1}">
          <p14:sldIdLst>
            <p14:sldId id="260"/>
          </p14:sldIdLst>
        </p14:section>
        <p14:section name="痛点、世界模型与产品" id="{275d1232-24ef-a764-257a-73cab69c4a0a}">
          <p14:sldIdLst>
            <p14:sldId id="261"/>
            <p14:sldId id="262"/>
            <p14:sldId id="263"/>
            <p14:sldId id="264"/>
          </p14:sldIdLst>
        </p14:section>
        <p14:section name="RSI 平台与数据" id="{2206e78c-02a8-a118-2610-20658b1b4766}">
          <p14:sldIdLst>
            <p14:sldId id="265"/>
            <p14:sldId id="266"/>
            <p14:sldId id="267"/>
          </p14:sldIdLst>
        </p14:section>
        <p14:section name="规划与商业模式" id="{76a41d84-ccab-80e7-fa30-0ea18eb7287f}">
          <p14:sldIdLst>
            <p14:sldId id="268"/>
            <p14:sldId id="269"/>
            <p14:sldId id="270"/>
          </p14:sldIdLst>
        </p14:section>
        <p14:section name="对标公司" id="{13e10299-1b88-4a3e-070e-ba89a7b08938}">
          <p14:sldIdLst>
            <p14:sldId id="271"/>
            <p14:sldId id="272"/>
          </p14:sldIdLst>
        </p14:section>
        <p14:section name="融资与联系" id="{42d5bc9c-85cb-776f-f615-7c4c94d57884}">
          <p14:sldIdLst>
            <p14:sldId id="273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1B1430"/>
                </a:solidFill>
                <a:latin typeface="+mn-lt"/>
              </a:defRPr>
            </a:pPr>
            <a:r>
              <a:rPr sz="1500" b="0" i="0" u="none" strike="noStrike">
                <a:solidFill>
                  <a:srgbClr val="1B1430"/>
                </a:solidFill>
                <a:latin typeface="+mn-lt"/>
              </a:rPr>
              <a:t>真机数据（条）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真机数据（条）</c:v>
                </c:pt>
              </c:strCache>
            </c:strRef>
          </c:tx>
          <c:spPr>
            <a:solidFill>
              <a:srgbClr val="A084F0"/>
            </a:solidFill>
            <a:effectLst/>
          </c:spPr>
          <c:invertIfNegative val="0"/>
          <c:dLbls>
            <c:numFmt formatCode="#,##0&quot; 万&quot;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1B143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第 6 月</c:v>
                  </c:pt>
                  <c:pt idx="1">
                    <c:v>第 12 月</c:v>
                  </c:pt>
                  <c:pt idx="2">
                    <c:v>第 18 月</c:v>
                  </c:pt>
                  <c:pt idx="3">
                    <c:v>第 24 月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50</c:v>
                </c:pt>
                <c:pt idx="2">
                  <c:v>300</c:v>
                </c:pt>
                <c:pt idx="3">
                  <c:v>1000</c:v>
                </c:pt>
              </c:numCache>
            </c:numRef>
          </c:val>
        </c:ser>
        <c:dLbls>
          <c:numFmt formatCode="#,##0&quot; 万&quot;" sourceLinked="0"/>
          <c:txPr>
            <a:bodyPr/>
            <a:lstStyle/>
            <a:p>
              <a:pPr>
                <a:defRPr b="1" i="0" strike="noStrike" sz="1300" u="none">
                  <a:solidFill>
                    <a:srgbClr val="1B143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FC3E9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51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8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500" b="0" i="0" u="none" strike="noStrike">
                <a:solidFill>
                  <a:srgbClr val="1B1430"/>
                </a:solidFill>
                <a:latin typeface="+mn-lt"/>
              </a:defRPr>
            </a:pPr>
            <a:r>
              <a:rPr sz="1500" b="0" i="0" u="none" strike="noStrike">
                <a:solidFill>
                  <a:srgbClr val="1B1430"/>
                </a:solidFill>
                <a:latin typeface="+mn-lt"/>
              </a:rPr>
              <a:t>累计技能数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累计技能数</c:v>
                </c:pt>
              </c:strCache>
            </c:strRef>
          </c:tx>
          <c:spPr>
            <a:solidFill>
              <a:srgbClr val="F2B84B"/>
            </a:solidFill>
            <a:effectLst/>
          </c:spPr>
          <c:invertIfNegative val="0"/>
          <c:dLbls>
            <c:numFmt formatCode="#,##0&quot; 项&quot;" sourceLinked="0"/>
            <c:txPr>
              <a:bodyPr/>
              <a:lstStyle/>
              <a:p>
                <a:pPr>
                  <a:defRPr b="1" i="0" strike="noStrike" sz="1300" u="none">
                    <a:solidFill>
                      <a:srgbClr val="1B143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第 6 月</c:v>
                  </c:pt>
                  <c:pt idx="1">
                    <c:v>第 12 月</c:v>
                  </c:pt>
                  <c:pt idx="2">
                    <c:v>第 18 月</c:v>
                  </c:pt>
                  <c:pt idx="3">
                    <c:v>第 24 月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100</c:v>
                </c:pt>
                <c:pt idx="2">
                  <c:v>300</c:v>
                </c:pt>
                <c:pt idx="3">
                  <c:v>1000</c:v>
                </c:pt>
              </c:numCache>
            </c:numRef>
          </c:val>
        </c:ser>
        <c:dLbls>
          <c:numFmt formatCode="#,##0&quot; 项&quot;" sourceLinked="0"/>
          <c:txPr>
            <a:bodyPr/>
            <a:lstStyle/>
            <a:p>
              <a:pPr>
                <a:defRPr b="1" i="0" strike="noStrike" sz="1300" u="none">
                  <a:solidFill>
                    <a:srgbClr val="1B143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FC3E9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5177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18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OriginX · 基于家庭场景的物理 AI · 商业计划书 v7.3
https://brightfuture.originxairobotics.com/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我在光轮做过的：上海硬件与仿真负责人、World Model Research Leader。世界模型方向（把世界模型做成 VLA 的通用校正器，对候选动作做前向预测、打分排序与修正）、仿真评测体系、真机部署优化、数据采集。整条链路都亲手做过，知道每一环的坑在哪。
仿真与合成数据：行业已经有很好的供给，光轮就是代表。它能给覆盖面、给难例、给便宜的规模，但给不了真实世界的长尾与真相。
家庭本体（缺）：没有一台自己的、便宜的、儿童安全的身体进到真实家庭里跑，世界模型就没有落点。
真机数据闭环（缺）：没有真实家庭里的失败与家长纠正回流，世界模型的预测残差得不到校正，只能停在仿真里。
OriginX 补上这两块：低成本本体 + 家庭真机数据闭环，用世界模型串起来；从家庭教育这个可控、可付费的场景开始，让机器人每天在家里产生真实数据。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观测：头部 RGB-D、腕部相机、关节状态、语音 / 文本指令，统一编码后同时输入策略与世界模型。
VLA 策略：视觉-语言-动作模型，对当前观测提出 K 个候选动作序列。它只会“提议”，不会“预判”。
世界模型：对每个候选动作前向预测未来若干步的观测与状态，即“先想象再执行”。这是我在光轮负责的方向，也是RSI 实验平台的评测引擎。
打分 · 排序 · 校正：按预测的成功概率、安全约束与家长偏好给候选打分，选出最优并做修正；危险动作在这里被拦下。
真机执行：通过安全门控（速度、力、工作空间、白名单）后的最优动作交给本体执行。
真实结果：成功 / 失败 / 家长接管与纠正，由设备自动打标。
预测 vs 真实：世界模型预测与真机结果之间的残差，是整条闭环最有价值的信号：它告诉世界模型“真实世界和你想的哪里不一样”。
回流训练：残差与真实数据同时更新世界模型和 VLA；世界模型越准，排序与校正越有效。
角色一 · 校正器：执行前对候选动作做排序与修正，拦截危险动作，让策略在真机上更可靠。
角色二 · 评测器：用世界模型做离线回归评测，先筛掉不值得上真机的模型与技能，让真机只验证少数候选。
角色三 · 数据引擎：从真机数据出发做反事实生成，扩充长尾；真机结果反过来校正世界模型，生成的数据才可信。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· 家庭真机使用：孩子与家长在教育课程、模仿与遥操作中高频使用，机器人每天在真实家庭里跑。
2 · 真机数据回流：成功、失败、家长纠正与偏好，经家长授权与设备端去敏后回流。
3 · 世界模型校正：预测与真实的残差更新世界模型与 VLA；世界模型越准，校正与评测越有效。
4 · 自动实验：任务生成、数据筛选、训练、离线评测、真机回归自动跑，每周产出候选版本；评测缺口直接变成下一轮补采工单。
5 · 每月 OTA：通过安全门控的新技能与模型每月推送到家里的机器人，机器人越用越强。
6 · 更多家庭 · 新一代：更强的机器人带来口碑与换新；每半年一代新硬件，上一代数据训练下一代。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X_CONTENT">
    <p:bg>
      <p:bgPr>
        <a:solidFill>
          <a:srgbClr val="F7F5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28232"/>
            <a:ext cx="219456" cy="2194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59536" y="640080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2A3"/>
                </a:solidFill>
              </a:rPr>
              <a:t>弦跃星河 OriginX AI · 商业计划书 v7.3 · 2026 年 9 月 · 商业机密，仅供定向分享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200" kern="0" dirty="0">
                <a:solidFill>
                  <a:srgbClr val="6B3FD4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1B1430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X_DARK">
    <p:bg>
      <p:bgPr>
        <a:solidFill>
          <a:srgbClr val="1611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28232"/>
            <a:ext cx="219456" cy="2194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59536" y="640080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78A6"/>
                </a:solidFill>
              </a:rPr>
              <a:t>弦跃星河 OriginX AI · 商业计划书 v7.3 · 2026 年 9 月 · 商业机密，仅供定向分享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200" kern="0" dirty="0">
                <a:solidFill>
                  <a:srgbClr val="B694F5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F4F1FB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478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X_COVER">
    <p:bg>
      <p:bgPr>
        <a:solidFill>
          <a:srgbClr val="1611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591056"/>
            <a:ext cx="617220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5000" b="1" dirty="0">
                <a:solidFill>
                  <a:srgbClr val="F4F1FB"/>
                </a:solidFill>
              </a:defRPr>
            </a:lvl1pPr>
          </a:lstStyle>
          <a:p>
            <a:pPr algn="l" indent="0" marL="0">
              <a:buNone/>
            </a:pPr>
            <a:endParaRPr lang="en-US" sz="5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X_CLOSING">
    <p:bg>
      <p:bgPr>
        <a:solidFill>
          <a:srgbClr val="1611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783080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4F1FB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hyperlink" Target="https://brightfuture.originxairobotics.com/#intro" TargetMode="External"/><Relationship Id="rId1" Type="http://schemas.openxmlformats.org/officeDocument/2006/relationships/video" Target="../media/media-2-1.mp4"/><Relationship Id="rId2" Type="http://schemas.microsoft.com/office/2007/relationships/media" Target="../media/media-2-1.mp4"/><Relationship Id="rId3" Type="http://schemas.openxmlformats.org/officeDocument/2006/relationships/image" Target="../media/image-2-3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qinzhen-ma/" TargetMode="External"/><Relationship Id="rId4" Type="http://schemas.openxmlformats.org/officeDocument/2006/relationships/hyperlink" Target="https://www.linkedin.com/in/gerald-xu/" TargetMode="External"/><Relationship Id="rId7" Type="http://schemas.openxmlformats.org/officeDocument/2006/relationships/hyperlink" Target="https://www.linkedin.com/in/shichent/" TargetMode="External"/><Relationship Id="rId1" Type="http://schemas.openxmlformats.org/officeDocument/2006/relationships/image" Target="../media/image-5-1.png"/><Relationship Id="rId3" Type="http://schemas.openxmlformats.org/officeDocument/2006/relationships/image" Target="../media/image-5-2.png"/><Relationship Id="rId5" Type="http://schemas.openxmlformats.org/officeDocument/2006/relationships/image" Target="../media/image-5-3.png"/><Relationship Id="rId6" Type="http://schemas.openxmlformats.org/officeDocument/2006/relationships/image" Target="../media/image-5-4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nkedin.com/in/qinzhen-ma/" TargetMode="External"/><Relationship Id="rId3" Type="http://schemas.openxmlformats.org/officeDocument/2006/relationships/hyperlink" Target="https://brightfuture.originxairobotics.com/" TargetMode="External"/><Relationship Id="rId1" Type="http://schemas.openxmlformats.org/officeDocument/2006/relationships/image" Target="../media/image-19-1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402336" cy="4023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60704" y="45720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300" b="1" dirty="0">
                <a:solidFill>
                  <a:srgbClr val="F4F1FB"/>
                </a:solidFill>
              </a:rPr>
              <a:t>弦跃星河 · OriginX</a:t>
            </a:r>
            <a:endParaRPr lang="zh-CN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1060704" y="704088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spc="100" kern="0" dirty="0">
                <a:solidFill>
                  <a:srgbClr val="8478A6"/>
                </a:solidFill>
              </a:rPr>
              <a:t>BP v7.3 · 2026.09</a:t>
            </a:r>
            <a:endParaRPr lang="zh-CN" sz="9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1261872"/>
            <a:ext cx="6172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b="1" spc="300" kern="0" dirty="0">
                <a:solidFill>
                  <a:srgbClr val="B694F5"/>
                </a:solidFill>
              </a:rPr>
              <a:t>ORIGINX AI · 商业计划书 V7.3</a:t>
            </a:r>
            <a:endParaRPr lang="zh-CN" sz="1100" dirty="0"/>
          </a:p>
        </p:txBody>
      </p:sp>
      <p:sp>
        <p:nvSpPr>
          <p:cNvPr id="6" name="Text 0"/>
          <p:cNvSpPr/>
          <p:nvPr>
            <p:ph idx="100" type="title" hasCustomPrompt="1"/>
          </p:nvPr>
        </p:nvSpPr>
        <p:spPr>
          <a:xfrm>
            <a:off x="548640" y="1591056"/>
            <a:ext cx="6172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5000" b="1" dirty="0">
                <a:solidFill>
                  <a:srgbClr val="F4F1FB"/>
                </a:solidFill>
              </a:rPr>
              <a:t>基于家庭场景的</a:t>
            </a:r>
            <a:endParaRPr lang="zh-CN" sz="5000" dirty="0"/>
          </a:p>
          <a:p>
            <a:pPr algn="l" indent="0" marL="0">
              <a:buNone/>
            </a:pPr>
            <a:r>
              <a:rPr lang="zh-CN" altLang="en-US" sz="5000" b="1" dirty="0">
                <a:solidFill>
                  <a:srgbClr val="F4F1FB"/>
                </a:solidFill>
              </a:rPr>
              <a:t>物理 AI</a:t>
            </a:r>
            <a:endParaRPr lang="zh-CN" sz="50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255264"/>
            <a:ext cx="617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800" b="1" dirty="0">
                <a:solidFill>
                  <a:srgbClr val="B694F5"/>
                </a:solidFill>
              </a:rPr>
              <a:t>智能成长伙伴：世界模型驱动，</a:t>
            </a:r>
            <a:endParaRPr lang="zh-CN" sz="18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zh-CN" altLang="en-US" sz="1800" b="1" dirty="0">
                <a:solidFill>
                  <a:srgbClr val="B694F5"/>
                </a:solidFill>
              </a:rPr>
              <a:t>从第一台真机开始 RSI 自进化</a:t>
            </a:r>
            <a:endParaRPr lang="zh-CN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123944"/>
            <a:ext cx="6172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600" b="1" dirty="0">
                <a:solidFill>
                  <a:srgbClr val="F2B84B"/>
                </a:solidFill>
              </a:rPr>
              <a:t>为每个家庭的幸福</a:t>
            </a:r>
            <a:endParaRPr lang="zh-CN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507992"/>
            <a:ext cx="6172200" cy="216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dirty="0">
                <a:solidFill>
                  <a:srgbClr val="B3A8CE"/>
                </a:solidFill>
              </a:rPr>
              <a:t>出发点和落脚点都是家庭，所有软件和硬件的设计都围绕这一点展开</a:t>
            </a:r>
            <a:endParaRPr lang="zh-CN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78959"/>
            <a:ext cx="6172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dirty="0">
                <a:solidFill>
                  <a:srgbClr val="B3A8CE"/>
                </a:solidFill>
              </a:rPr>
              <a:t>世界模型 × 低成本本体 × 家庭真机数据 × RSI 自动实验</a:t>
            </a:r>
            <a:endParaRPr lang="zh-CN" sz="1100" dirty="0"/>
          </a:p>
        </p:txBody>
      </p:sp>
      <p:sp>
        <p:nvSpPr>
          <p:cNvPr id="11" name="Shape 8"/>
          <p:cNvSpPr/>
          <p:nvPr/>
        </p:nvSpPr>
        <p:spPr>
          <a:xfrm>
            <a:off x="548640" y="5199583"/>
            <a:ext cx="1679275" cy="329184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5199583"/>
            <a:ext cx="167927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100" b="1" dirty="0">
                <a:solidFill>
                  <a:srgbClr val="1B1430"/>
                </a:solidFill>
              </a:rPr>
              <a:t>融资 1 亿 · 出让 15%</a:t>
            </a:r>
            <a:endParaRPr lang="zh-CN" sz="1100" dirty="0"/>
          </a:p>
        </p:txBody>
      </p:sp>
      <p:sp>
        <p:nvSpPr>
          <p:cNvPr id="13" name="Shape 10"/>
          <p:cNvSpPr/>
          <p:nvPr/>
        </p:nvSpPr>
        <p:spPr>
          <a:xfrm>
            <a:off x="2337643" y="5199583"/>
            <a:ext cx="1755719" cy="329184"/>
          </a:xfrm>
          <a:prstGeom prst="roundRect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337643" y="5199583"/>
            <a:ext cx="175571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100" b="1" dirty="0">
                <a:solidFill>
                  <a:srgbClr val="FFFFFF"/>
                </a:solidFill>
              </a:rPr>
              <a:t>6 个月：主力本体上市</a:t>
            </a:r>
            <a:endParaRPr lang="zh-CN" sz="1100" dirty="0"/>
          </a:p>
        </p:txBody>
      </p:sp>
      <p:sp>
        <p:nvSpPr>
          <p:cNvPr id="15" name="Shape 12"/>
          <p:cNvSpPr/>
          <p:nvPr/>
        </p:nvSpPr>
        <p:spPr>
          <a:xfrm>
            <a:off x="548640" y="5620207"/>
            <a:ext cx="3000167" cy="329184"/>
          </a:xfrm>
          <a:prstGeom prst="roundRect">
            <a:avLst>
              <a:gd name="adj" fmla="val 50000"/>
            </a:avLst>
          </a:prstGeom>
          <a:solidFill>
            <a:srgbClr val="D879C8"/>
          </a:solidFill>
          <a:ln w="9525">
            <a:solidFill>
              <a:srgbClr val="D879C8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5620207"/>
            <a:ext cx="300016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100" b="1" dirty="0">
                <a:solidFill>
                  <a:srgbClr val="1B1430"/>
                </a:solidFill>
              </a:rPr>
              <a:t>A1 百元级 · Z1 3,000 元级 · Q1 2 万以内</a:t>
            </a:r>
            <a:endParaRPr lang="zh-CN" sz="1100" dirty="0"/>
          </a:p>
        </p:txBody>
      </p:sp>
      <p:sp>
        <p:nvSpPr>
          <p:cNvPr id="17" name="Shape 14"/>
          <p:cNvSpPr/>
          <p:nvPr/>
        </p:nvSpPr>
        <p:spPr>
          <a:xfrm>
            <a:off x="3658535" y="5620207"/>
            <a:ext cx="2082505" cy="329184"/>
          </a:xfrm>
          <a:prstGeom prst="roundRect">
            <a:avLst>
              <a:gd name="adj" fmla="val 50000"/>
            </a:avLst>
          </a:prstGeom>
          <a:solidFill>
            <a:srgbClr val="16112A">
              <a:alpha val="0"/>
            </a:srgbClr>
          </a:solidFill>
          <a:ln w="9525">
            <a:solidFill>
              <a:srgbClr val="372C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3658535" y="5620207"/>
            <a:ext cx="208250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100" b="1" dirty="0">
                <a:solidFill>
                  <a:srgbClr val="F4F1FB"/>
                </a:solidFill>
              </a:rPr>
              <a:t>核心竞争力：RSI 实验平台</a:t>
            </a:r>
            <a:endParaRPr lang="zh-CN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6272784"/>
            <a:ext cx="6172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dirty="0">
                <a:solidFill>
                  <a:srgbClr val="8478A6"/>
                </a:solidFill>
              </a:rPr>
              <a:t>商业机密 · 仅供定向投资人与产业合作方参阅。</a:t>
            </a:r>
            <a:endParaRPr lang="zh-CN" sz="900" dirty="0"/>
          </a:p>
        </p:txBody>
      </p:sp>
      <p:pic>
        <p:nvPicPr>
          <p:cNvPr id="20" name="Image 1" descr="家庭场景示意 · Q1 与孩子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1261872"/>
            <a:ext cx="4556455" cy="3037637"/>
          </a:xfrm>
          <a:prstGeom prst="rect">
            <a:avLst/>
          </a:prstGeom>
          <a:effectLst>
            <a:outerShdw sx="100000" sy="100000" kx="0" ky="0" algn="bl" rotWithShape="0" blurRad="177800" dist="50800" dir="5400000">
              <a:srgbClr val="000000">
                <a:alpha val="35000"/>
              </a:srgbClr>
            </a:outerShdw>
          </a:effectLst>
        </p:spPr>
      </p:pic>
      <p:sp>
        <p:nvSpPr>
          <p:cNvPr id="21" name="Text 17"/>
          <p:cNvSpPr txBox="1"/>
          <p:nvPr/>
        </p:nvSpPr>
        <p:spPr>
          <a:xfrm>
            <a:off x="7086600" y="4372661"/>
            <a:ext cx="455645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50" dirty="0">
                <a:solidFill>
                  <a:srgbClr val="8478A6"/>
                </a:solidFill>
              </a:rPr>
              <a:t>家庭场景示意 · Q1 与孩子</a:t>
            </a:r>
            <a:endParaRPr lang="zh-CN" sz="950" dirty="0"/>
          </a:p>
        </p:txBody>
      </p:sp>
      <p:sp>
        <p:nvSpPr>
          <p:cNvPr id="22" name="Shape 18"/>
          <p:cNvSpPr/>
          <p:nvPr/>
        </p:nvSpPr>
        <p:spPr>
          <a:xfrm>
            <a:off x="7086600" y="4802429"/>
            <a:ext cx="4556455" cy="1536192"/>
          </a:xfrm>
          <a:prstGeom prst="roundRect">
            <a:avLst>
              <a:gd name="adj" fmla="val 5952"/>
            </a:avLst>
          </a:prstGeom>
          <a:solidFill>
            <a:srgbClr val="1E1838"/>
          </a:solidFill>
          <a:ln w="9525">
            <a:solidFill>
              <a:srgbClr val="372C5E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7360920" y="4985309"/>
            <a:ext cx="40078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000" b="1" dirty="0">
                <a:solidFill>
                  <a:srgbClr val="F4F1FB"/>
                </a:solidFill>
              </a:rPr>
              <a:t>种子轮 · 融资 1 亿元</a:t>
            </a:r>
            <a:endParaRPr lang="zh-CN" sz="2000" dirty="0"/>
          </a:p>
        </p:txBody>
      </p:sp>
      <p:sp>
        <p:nvSpPr>
          <p:cNvPr id="24" name="Text 20"/>
          <p:cNvSpPr txBox="1"/>
          <p:nvPr/>
        </p:nvSpPr>
        <p:spPr>
          <a:xfrm>
            <a:off x="7360920" y="5442509"/>
            <a:ext cx="4007815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050" dirty="0">
                <a:solidFill>
                  <a:srgbClr val="B3A8CE"/>
                </a:solidFill>
              </a:rPr>
              <a:t>出让 15% · 投后估值约 6.7 亿元 · 2026 年 9 月 · 上海弦跃星河智能科技有限公司 · 创始人 马沁桢 · 光轮仿真评测与 World Model Research Leader</a:t>
            </a:r>
            <a:endParaRPr lang="zh-CN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B694F5"/>
                </a:solidFill>
              </a:rPr>
              <a:t>▶ · INTRO VIDEO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F4F1FB"/>
                </a:solidFill>
              </a:rPr>
              <a:t>一段视频，了解 OriginX</a:t>
            </a:r>
            <a:endParaRPr lang="zh-CN" sz="2800" dirty="0"/>
          </a:p>
        </p:txBody>
      </p:sp>
      <p:pic>
        <p:nvPicPr>
          <p:cNvPr id="3" name="Intro vide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194560" y="1783080"/>
            <a:ext cx="2343955" cy="4160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270035" y="2697480"/>
            <a:ext cx="63730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200" b="1" dirty="0">
                <a:solidFill>
                  <a:srgbClr val="F4F1FB"/>
                </a:solidFill>
              </a:rPr>
              <a:t>中文版 · 1 分 21 秒</a:t>
            </a:r>
            <a:endParaRPr lang="zh-CN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270035" y="3264408"/>
            <a:ext cx="63730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300" dirty="0">
                <a:solidFill>
                  <a:srgbClr val="B3A8CE"/>
                </a:solidFill>
              </a:rPr>
              <a:t>放映幻灯片时点击视频即可播放</a:t>
            </a:r>
            <a:endParaRPr lang="zh-CN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270035" y="4087368"/>
            <a:ext cx="63730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b="1" spc="100" kern="0" dirty="0">
                <a:solidFill>
                  <a:srgbClr val="8478A6"/>
                </a:solidFill>
              </a:rPr>
              <a:t>在线观看与下载</a:t>
            </a:r>
            <a:endParaRPr lang="zh-CN" sz="1100" dirty="0"/>
          </a:p>
        </p:txBody>
      </p:sp>
      <p:sp>
        <p:nvSpPr>
          <p:cNvPr id="8" name="Text 5">
            <a:hlinkClick r:id="rId4" tooltip="https://brightfuture.originxairobotics.com/#intro"/>
          </p:cNvPr>
          <p:cNvSpPr txBox="1"/>
          <p:nvPr/>
        </p:nvSpPr>
        <p:spPr>
          <a:xfrm>
            <a:off x="5270035" y="4398264"/>
            <a:ext cx="63730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600" b="1" u="sng" dirty="0">
                <a:solidFill>
                  <a:srgbClr val="B694F5"/>
                </a:solidFill>
                <a:hlinkClick r:id="rId4" invalidUrl="" action="" tgtFrame="" tooltip="https://brightfuture.originxairobotics.com/#intro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brightfuture.originxairobotics.com</a:t>
            </a:r>
            <a:endParaRPr lang="zh-CN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478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01 · INVESTMENT SUMMARY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投资概要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为每个家庭的幸福：低成本本体进家，真机数据回流，RSI 实验平台让机器人自己越变越好。</a:t>
            </a:r>
            <a:endParaRPr lang="zh-CN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11094415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76656" y="1865376"/>
            <a:ext cx="1371600" cy="932688"/>
          </a:xfrm>
          <a:prstGeom prst="roundRect">
            <a:avLst>
              <a:gd name="adj" fmla="val 7843"/>
            </a:avLst>
          </a:prstGeom>
          <a:solidFill>
            <a:srgbClr val="F1ECFD"/>
          </a:solidFill>
          <a:ln w="9525">
            <a:solidFill>
              <a:srgbClr val="F1ECF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76656" y="1865376"/>
            <a:ext cx="13716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600" b="1" dirty="0">
                <a:solidFill>
                  <a:srgbClr val="6B3FD4"/>
                </a:solidFill>
              </a:rPr>
              <a:t>投资</a:t>
            </a:r>
            <a:endParaRPr lang="zh-CN" sz="16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zh-CN" altLang="en-US" sz="1600" b="1" dirty="0">
                <a:solidFill>
                  <a:srgbClr val="6B3FD4"/>
                </a:solidFill>
              </a:rPr>
              <a:t>机会</a:t>
            </a:r>
            <a:endParaRPr lang="zh-CN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286000" y="1847088"/>
            <a:ext cx="9219895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zh-CN" altLang="en-US" sz="1350" b="1" dirty="0">
                <a:solidFill>
                  <a:srgbClr val="1B1430"/>
                </a:solidFill>
              </a:rPr>
              <a:t>定位：</a:t>
            </a:r>
            <a:r>
              <a:rPr lang="zh-CN" altLang="en-US" sz="1350" dirty="0">
                <a:solidFill>
                  <a:srgbClr val="1B1430"/>
                </a:solidFill>
              </a:rPr>
              <a:t>智能成长伙伴；我们做行业稀缺的一层：进家的本体和真机数据闭环</a:t>
            </a:r>
            <a:endParaRPr lang="en-US" sz="13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zh-CN" altLang="en-US" sz="1350" dirty="0">
                <a:solidFill>
                  <a:srgbClr val="1B1430"/>
                </a:solidFill>
              </a:rPr>
              <a:t>种子轮 · 融资 1 亿元 · 出让 15% · 投后估值约 6.7 亿元</a:t>
            </a:r>
            <a:endParaRPr lang="en-US" sz="13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zh-CN" altLang="en-US" sz="1350" b="1" dirty="0">
                <a:solidFill>
                  <a:srgbClr val="1B1430"/>
                </a:solidFill>
              </a:rPr>
              <a:t>本轮 1 亿元即第一阶段：</a:t>
            </a:r>
            <a:r>
              <a:rPr lang="zh-CN" altLang="en-US" sz="1350" dirty="0">
                <a:solidFill>
                  <a:srgbClr val="1B1430"/>
                </a:solidFill>
              </a:rPr>
              <a:t>6 个月只做一件事，主力本体上市；RSI 平台迭代的第一个功能是推理速度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054096"/>
            <a:ext cx="11094415" cy="1488821"/>
          </a:xfrm>
          <a:prstGeom prst="roundRect">
            <a:avLst>
              <a:gd name="adj" fmla="val 614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76656" y="3182112"/>
            <a:ext cx="1371600" cy="1232789"/>
          </a:xfrm>
          <a:prstGeom prst="roundRect">
            <a:avLst>
              <a:gd name="adj" fmla="val 5934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76656" y="3182112"/>
            <a:ext cx="1371600" cy="1232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600" b="1" dirty="0">
                <a:solidFill>
                  <a:srgbClr val="2F6FC4"/>
                </a:solidFill>
              </a:rPr>
              <a:t>投资</a:t>
            </a:r>
            <a:endParaRPr lang="zh-CN" sz="16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zh-CN" altLang="en-US" sz="1600" b="1" dirty="0">
                <a:solidFill>
                  <a:srgbClr val="2F6FC4"/>
                </a:solidFill>
              </a:rPr>
              <a:t>亮点</a:t>
            </a:r>
            <a:endParaRPr lang="zh-CN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2286000" y="3163824"/>
            <a:ext cx="9219895" cy="12693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zh-CN" altLang="en-US" sz="1350" b="1" dirty="0">
                <a:solidFill>
                  <a:srgbClr val="1B1430"/>
                </a:solidFill>
              </a:rPr>
              <a:t>创始人：</a:t>
            </a:r>
            <a:r>
              <a:rPr lang="zh-CN" altLang="en-US" sz="1350" dirty="0">
                <a:solidFill>
                  <a:srgbClr val="1B1430"/>
                </a:solidFill>
              </a:rPr>
              <a:t>光轮上海硬件与仿真负责人 · World Model Research Leader，具身智能全链路做过</a:t>
            </a:r>
            <a:endParaRPr lang="en-US" sz="13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zh-CN" altLang="en-US" sz="1350" b="1" dirty="0">
                <a:solidFill>
                  <a:srgbClr val="1B1430"/>
                </a:solidFill>
              </a:rPr>
              <a:t>核心竞争力：</a:t>
            </a:r>
            <a:r>
              <a:rPr lang="zh-CN" altLang="en-US" sz="1350" dirty="0">
                <a:solidFill>
                  <a:srgbClr val="1B1430"/>
                </a:solidFill>
              </a:rPr>
              <a:t>自研 RSI 实验平台（递归自我进化），软硬打通，让机器人的每个功能自动迭代优化</a:t>
            </a:r>
            <a:endParaRPr lang="en-US" sz="13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zh-CN" altLang="en-US" sz="1350" b="1" dirty="0">
                <a:solidFill>
                  <a:srgbClr val="1B1430"/>
                </a:solidFill>
              </a:rPr>
              <a:t>家庭教育：</a:t>
            </a:r>
            <a:r>
              <a:rPr lang="zh-CN" altLang="en-US" sz="1350" dirty="0">
                <a:solidFill>
                  <a:srgbClr val="1B1430"/>
                </a:solidFill>
              </a:rPr>
              <a:t>可控、可付费、可复现的第一场景</a:t>
            </a:r>
            <a:endParaRPr lang="en-US" sz="13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zh-CN" altLang="en-US" sz="1350" dirty="0">
                <a:solidFill>
                  <a:srgbClr val="1B1430"/>
                </a:solidFill>
              </a:rPr>
              <a:t>世界模型负责评测，真机数据负责校正；原型已上线，研发速度就是壁垒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670933"/>
            <a:ext cx="11094415" cy="888619"/>
          </a:xfrm>
          <a:prstGeom prst="roundRect">
            <a:avLst>
              <a:gd name="adj" fmla="val 10290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76656" y="4798949"/>
            <a:ext cx="1371600" cy="632587"/>
          </a:xfrm>
          <a:prstGeom prst="roundRect">
            <a:avLst>
              <a:gd name="adj" fmla="val 11564"/>
            </a:avLst>
          </a:prstGeom>
          <a:solidFill>
            <a:srgbClr val="FDF4E1"/>
          </a:solidFill>
          <a:ln w="9525">
            <a:solidFill>
              <a:srgbClr val="FDF4E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76656" y="4798949"/>
            <a:ext cx="1371600" cy="632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600" b="1" dirty="0">
                <a:solidFill>
                  <a:srgbClr val="A8731A"/>
                </a:solidFill>
              </a:rPr>
              <a:t>预期</a:t>
            </a:r>
            <a:endParaRPr lang="zh-CN" sz="16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zh-CN" altLang="en-US" sz="1600" b="1" dirty="0">
                <a:solidFill>
                  <a:srgbClr val="A8731A"/>
                </a:solidFill>
              </a:rPr>
              <a:t>回报</a:t>
            </a:r>
            <a:endParaRPr lang="zh-CN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2286000" y="4780661"/>
            <a:ext cx="9219895" cy="669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zh-CN" altLang="en-US" sz="1350" b="1" dirty="0">
                <a:solidFill>
                  <a:srgbClr val="1B1430"/>
                </a:solidFill>
              </a:rPr>
              <a:t>12 个月：</a:t>
            </a:r>
            <a:r>
              <a:rPr lang="zh-CN" altLang="en-US" sz="1350" dirty="0">
                <a:solidFill>
                  <a:srgbClr val="1B1430"/>
                </a:solidFill>
              </a:rPr>
              <a:t>交付 20,000 台、硬件收入 ≥ 6,000 万元、50 万条真机数据，进入第二阶段，融资 5 亿元</a:t>
            </a:r>
            <a:endParaRPr lang="en-US" sz="1350" dirty="0"/>
          </a:p>
          <a:p>
            <a:pPr marL="177800" indent="-1778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zh-CN" altLang="en-US" sz="1350" b="1" dirty="0">
                <a:solidFill>
                  <a:srgbClr val="1B1430"/>
                </a:solidFill>
              </a:rPr>
              <a:t>24 个月：</a:t>
            </a:r>
            <a:r>
              <a:rPr lang="zh-CN" altLang="en-US" sz="1350" dirty="0">
                <a:solidFill>
                  <a:srgbClr val="1B1430"/>
                </a:solidFill>
              </a:rPr>
              <a:t>进入第三阶段，通用家庭机器人与家庭数据网络成型，目标 A 轮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02 · WHY NOW, WHY US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创业动机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能力会标准化，真机数据才稀缺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仿真给覆盖，只有真机给真相；补上真机这一环，就是现在。</a:t>
            </a:r>
            <a:endParaRPr lang="zh-CN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45738" cy="1572768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49808" y="1984248"/>
            <a:ext cx="109728" cy="109728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32688" y="1901952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300" b="1" spc="200" kern="0" dirty="0">
                <a:solidFill>
                  <a:srgbClr val="6B3FD4"/>
                </a:solidFill>
              </a:rPr>
              <a:t>判断</a:t>
            </a:r>
            <a:endParaRPr lang="zh-CN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49808" y="2249424"/>
            <a:ext cx="314340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250" dirty="0">
                <a:solidFill>
                  <a:srgbClr val="1B1430"/>
                </a:solidFill>
              </a:rPr>
              <a:t>仿真与通用模型会标准化、降价；稀缺的是进到家庭的本体，和校正世界模型的真机数据闭环——这是我在光轮看到的缺口。</a:t>
            </a:r>
            <a:endParaRPr lang="zh-CN" sz="1250" dirty="0"/>
          </a:p>
        </p:txBody>
      </p:sp>
      <p:sp>
        <p:nvSpPr>
          <p:cNvPr id="11" name="Shape 9"/>
          <p:cNvSpPr/>
          <p:nvPr/>
        </p:nvSpPr>
        <p:spPr>
          <a:xfrm>
            <a:off x="4322978" y="1737360"/>
            <a:ext cx="3545738" cy="1572768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24146" y="1984248"/>
            <a:ext cx="109728" cy="109728"/>
          </a:xfrm>
          <a:prstGeom prst="ellipse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707026" y="1901952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300" b="1" spc="200" kern="0" dirty="0">
                <a:solidFill>
                  <a:srgbClr val="6B3FD4"/>
                </a:solidFill>
              </a:rPr>
              <a:t>时机</a:t>
            </a:r>
            <a:endParaRPr lang="zh-CN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524146" y="2249424"/>
            <a:ext cx="314340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250" dirty="0">
                <a:solidFill>
                  <a:srgbClr val="1B1430"/>
                </a:solidFill>
              </a:rPr>
              <a:t>仿真与合成数据供给成熟；开源本体成熟，3,000 元级做得出来；世界模型做 VLA 校正器，我在光轮做过。三个条件同时到位。</a:t>
            </a:r>
            <a:endParaRPr lang="zh-CN" sz="1250" dirty="0"/>
          </a:p>
        </p:txBody>
      </p:sp>
      <p:sp>
        <p:nvSpPr>
          <p:cNvPr id="15" name="Shape 13"/>
          <p:cNvSpPr/>
          <p:nvPr/>
        </p:nvSpPr>
        <p:spPr>
          <a:xfrm>
            <a:off x="8097317" y="1737360"/>
            <a:ext cx="3545738" cy="1572768"/>
          </a:xfrm>
          <a:prstGeom prst="roundRect">
            <a:avLst>
              <a:gd name="adj" fmla="val 5814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298485" y="1984248"/>
            <a:ext cx="109728" cy="109728"/>
          </a:xfrm>
          <a:prstGeom prst="ellipse">
            <a:avLst>
              <a:gd name="adj" fmla="val 50000"/>
            </a:avLst>
          </a:prstGeom>
          <a:solidFill>
            <a:srgbClr val="F2B84B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481365" y="1901952"/>
            <a:ext cx="29970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300" b="1" spc="200" kern="0" dirty="0">
                <a:solidFill>
                  <a:srgbClr val="6B3FD4"/>
                </a:solidFill>
              </a:rPr>
              <a:t>要做</a:t>
            </a:r>
            <a:endParaRPr lang="zh-CN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8298485" y="2249424"/>
            <a:ext cx="314340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250" dirty="0">
                <a:solidFill>
                  <a:srgbClr val="1B1430"/>
                </a:solidFill>
              </a:rPr>
              <a:t>补上本体和真机数据，用世界模型串起来，做成一套 RSI 实验平台——这就是我们的核心竞争力。从家庭教育开始，6 个月做出来，不做 PPT 机器人。</a:t>
            </a:r>
            <a:endParaRPr lang="zh-CN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3511296"/>
            <a:ext cx="4297680" cy="2066544"/>
          </a:xfrm>
          <a:prstGeom prst="roundRect">
            <a:avLst>
              <a:gd name="adj" fmla="val 4425"/>
            </a:avLst>
          </a:prstGeom>
          <a:solidFill>
            <a:srgbClr val="F1ECFD"/>
          </a:solidFill>
          <a:ln w="9525">
            <a:solidFill>
              <a:srgbClr val="CFC3E9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768096" y="3657600"/>
            <a:ext cx="38587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250" b="1" dirty="0">
                <a:solidFill>
                  <a:srgbClr val="6B3FD4"/>
                </a:solidFill>
              </a:rPr>
              <a:t>我在光轮做过的</a:t>
            </a:r>
            <a:endParaRPr lang="zh-CN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768096" y="3968496"/>
            <a:ext cx="3858768" cy="976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10000"/>
              </a:lnSpc>
              <a:spcAft>
                <a:spcPts val="300"/>
              </a:spcAft>
              <a:buSzPct val="100000"/>
              <a:buChar char="•"/>
            </a:pPr>
            <a:r>
              <a:rPr lang="zh-CN" altLang="en-US" sz="1150" dirty="0">
                <a:solidFill>
                  <a:srgbClr val="1B1430"/>
                </a:solidFill>
              </a:rPr>
              <a:t>世界模型：VLA 通用校正器与排序</a:t>
            </a:r>
            <a:endParaRPr lang="en-US" sz="1150" dirty="0"/>
          </a:p>
          <a:p>
            <a:pPr marL="152400" indent="-152400">
              <a:lnSpc>
                <a:spcPct val="110000"/>
              </a:lnSpc>
              <a:spcAft>
                <a:spcPts val="300"/>
              </a:spcAft>
              <a:buSzPct val="100000"/>
              <a:buChar char="•"/>
            </a:pPr>
            <a:r>
              <a:rPr lang="zh-CN" altLang="en-US" sz="1150" dirty="0">
                <a:solidFill>
                  <a:srgbClr val="1B1430"/>
                </a:solidFill>
              </a:rPr>
              <a:t>仿真评测体系</a:t>
            </a:r>
            <a:endParaRPr lang="en-US" sz="1150" dirty="0"/>
          </a:p>
          <a:p>
            <a:pPr marL="152400" indent="-152400">
              <a:lnSpc>
                <a:spcPct val="110000"/>
              </a:lnSpc>
              <a:spcAft>
                <a:spcPts val="300"/>
              </a:spcAft>
              <a:buSzPct val="100000"/>
              <a:buChar char="•"/>
            </a:pPr>
            <a:r>
              <a:rPr lang="zh-CN" altLang="en-US" sz="1150" dirty="0">
                <a:solidFill>
                  <a:srgbClr val="1B1430"/>
                </a:solidFill>
              </a:rPr>
              <a:t>真机部署优化</a:t>
            </a:r>
            <a:endParaRPr lang="en-US" sz="1150" dirty="0"/>
          </a:p>
          <a:p>
            <a:pPr marL="152400" indent="-152400">
              <a:lnSpc>
                <a:spcPct val="110000"/>
              </a:lnSpc>
              <a:spcAft>
                <a:spcPts val="300"/>
              </a:spcAft>
              <a:buSzPct val="100000"/>
              <a:buChar char="•"/>
            </a:pPr>
            <a:r>
              <a:rPr lang="zh-CN" altLang="en-US" sz="1150" dirty="0">
                <a:solidFill>
                  <a:srgbClr val="1B1430"/>
                </a:solidFill>
              </a:rPr>
              <a:t>数据采集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768096" y="4999939"/>
            <a:ext cx="3858768" cy="0"/>
          </a:xfrm>
          <a:prstGeom prst="line">
            <a:avLst/>
          </a:prstGeom>
          <a:noFill/>
          <a:ln w="9525">
            <a:solidFill>
              <a:srgbClr val="CFC3E9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68096" y="5073091"/>
            <a:ext cx="3858768" cy="395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050" b="1" dirty="0">
                <a:solidFill>
                  <a:srgbClr val="6B3FD4"/>
                </a:solidFill>
              </a:rPr>
              <a:t>上海硬件与仿真负责人 · </a:t>
            </a:r>
            <a:r>
              <a:rPr lang="zh-CN" altLang="en-US" sz="1050" b="1" dirty="0">
                <a:solidFill>
                  <a:srgbClr val="1B1430"/>
                </a:solidFill>
              </a:rPr>
              <a:t>World Model Research Leader</a:t>
            </a:r>
            <a:endParaRPr lang="zh-CN" sz="1050" dirty="0"/>
          </a:p>
          <a:p>
            <a:pPr algn="l" indent="0" marL="0">
              <a:lnSpc>
                <a:spcPct val="112000"/>
              </a:lnSpc>
              <a:buNone/>
            </a:pPr>
            <a:r>
              <a:rPr lang="zh-CN" altLang="en-US" sz="1050" dirty="0">
                <a:solidFill>
                  <a:srgbClr val="5A5177"/>
                </a:solidFill>
              </a:rPr>
              <a:t>全链路都亲手做过</a:t>
            </a:r>
            <a:endParaRPr lang="zh-CN" sz="1050" dirty="0"/>
          </a:p>
        </p:txBody>
      </p:sp>
      <p:sp>
        <p:nvSpPr>
          <p:cNvPr id="24" name="Shape 22"/>
          <p:cNvSpPr/>
          <p:nvPr/>
        </p:nvSpPr>
        <p:spPr>
          <a:xfrm>
            <a:off x="5120640" y="3511296"/>
            <a:ext cx="6522415" cy="2066544"/>
          </a:xfrm>
          <a:prstGeom prst="roundRect">
            <a:avLst>
              <a:gd name="adj" fmla="val 4425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5285232" y="3657600"/>
            <a:ext cx="2331720" cy="463296"/>
          </a:xfrm>
          <a:prstGeom prst="roundRect">
            <a:avLst>
              <a:gd name="adj" fmla="val 15789"/>
            </a:avLst>
          </a:prstGeom>
          <a:solidFill>
            <a:srgbClr val="F0EBFA"/>
          </a:solidFill>
          <a:ln w="9525">
            <a:solidFill>
              <a:srgbClr val="CFC3E9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394960" y="3657600"/>
            <a:ext cx="2112264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1100" b="1" dirty="0">
                <a:solidFill>
                  <a:srgbClr val="5A5177"/>
                </a:solidFill>
              </a:rPr>
              <a:t>仿真与合成数据</a:t>
            </a:r>
            <a:endParaRPr lang="zh-CN" sz="12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zh-CN" altLang="en-US" sz="900" dirty="0">
                <a:solidFill>
                  <a:srgbClr val="8A82A3"/>
                </a:solidFill>
              </a:rPr>
              <a:t>行业已有 · 光轮做得很好</a:t>
            </a:r>
            <a:endParaRPr lang="zh-CN" sz="1200" dirty="0"/>
          </a:p>
        </p:txBody>
      </p:sp>
      <p:sp>
        <p:nvSpPr>
          <p:cNvPr id="27" name="Shape 25"/>
          <p:cNvSpPr/>
          <p:nvPr/>
        </p:nvSpPr>
        <p:spPr>
          <a:xfrm>
            <a:off x="5285232" y="4194048"/>
            <a:ext cx="2331720" cy="463296"/>
          </a:xfrm>
          <a:prstGeom prst="roundRect">
            <a:avLst>
              <a:gd name="adj" fmla="val 15789"/>
            </a:avLst>
          </a:prstGeom>
          <a:solidFill>
            <a:srgbClr val="FAEAF6"/>
          </a:solidFill>
          <a:ln w="9525">
            <a:solidFill>
              <a:srgbClr val="D879C8"/>
            </a:solidFill>
            <a:prstDash val="dash"/>
          </a:ln>
        </p:spPr>
      </p:sp>
      <p:sp>
        <p:nvSpPr>
          <p:cNvPr id="28" name="Text 26"/>
          <p:cNvSpPr txBox="1"/>
          <p:nvPr/>
        </p:nvSpPr>
        <p:spPr>
          <a:xfrm>
            <a:off x="5394960" y="4194048"/>
            <a:ext cx="2112264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1100" b="1" dirty="0">
                <a:solidFill>
                  <a:srgbClr val="A33C96"/>
                </a:solidFill>
              </a:rPr>
              <a:t>家庭本体</a:t>
            </a:r>
            <a:endParaRPr lang="zh-CN" sz="12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zh-CN" altLang="en-US" sz="900" dirty="0">
                <a:solidFill>
                  <a:srgbClr val="A33C96"/>
                </a:solidFill>
              </a:rPr>
              <a:t>缺 · 没有身体进真实家庭</a:t>
            </a:r>
            <a:endParaRPr lang="zh-CN" sz="1200" dirty="0"/>
          </a:p>
        </p:txBody>
      </p:sp>
      <p:sp>
        <p:nvSpPr>
          <p:cNvPr id="29" name="Shape 27"/>
          <p:cNvSpPr/>
          <p:nvPr/>
        </p:nvSpPr>
        <p:spPr>
          <a:xfrm>
            <a:off x="5285232" y="4730496"/>
            <a:ext cx="2331720" cy="463296"/>
          </a:xfrm>
          <a:prstGeom prst="roundRect">
            <a:avLst>
              <a:gd name="adj" fmla="val 15789"/>
            </a:avLst>
          </a:prstGeom>
          <a:solidFill>
            <a:srgbClr val="FAEAF6"/>
          </a:solidFill>
          <a:ln w="9525">
            <a:solidFill>
              <a:srgbClr val="D879C8"/>
            </a:solidFill>
            <a:prstDash val="dash"/>
          </a:ln>
        </p:spPr>
      </p:sp>
      <p:sp>
        <p:nvSpPr>
          <p:cNvPr id="30" name="Text 28"/>
          <p:cNvSpPr txBox="1"/>
          <p:nvPr/>
        </p:nvSpPr>
        <p:spPr>
          <a:xfrm>
            <a:off x="5394960" y="4730496"/>
            <a:ext cx="2112264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1100" b="1" dirty="0">
                <a:solidFill>
                  <a:srgbClr val="A33C96"/>
                </a:solidFill>
              </a:rPr>
              <a:t>真机数据闭环</a:t>
            </a:r>
            <a:endParaRPr lang="zh-CN" sz="12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zh-CN" altLang="en-US" sz="900" dirty="0">
                <a:solidFill>
                  <a:srgbClr val="A33C96"/>
                </a:solidFill>
              </a:rPr>
              <a:t>缺 · 没有真实失败与纠正回流</a:t>
            </a:r>
            <a:endParaRPr lang="zh-CN" sz="1200" dirty="0"/>
          </a:p>
        </p:txBody>
      </p:sp>
      <p:sp>
        <p:nvSpPr>
          <p:cNvPr id="31" name="Shape 29"/>
          <p:cNvSpPr/>
          <p:nvPr/>
        </p:nvSpPr>
        <p:spPr>
          <a:xfrm>
            <a:off x="7708392" y="4425696"/>
            <a:ext cx="1252728" cy="0"/>
          </a:xfrm>
          <a:prstGeom prst="line">
            <a:avLst/>
          </a:prstGeom>
          <a:noFill/>
          <a:ln w="25400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32" name="Text 30"/>
          <p:cNvSpPr txBox="1"/>
          <p:nvPr/>
        </p:nvSpPr>
        <p:spPr>
          <a:xfrm>
            <a:off x="7708392" y="3858768"/>
            <a:ext cx="1234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00" b="1" dirty="0">
                <a:solidFill>
                  <a:srgbClr val="6B3FD4"/>
                </a:solidFill>
              </a:rPr>
              <a:t>OriginX 补上这两块</a:t>
            </a:r>
            <a:endParaRPr lang="zh-CN" sz="900" dirty="0"/>
          </a:p>
        </p:txBody>
      </p:sp>
      <p:sp>
        <p:nvSpPr>
          <p:cNvPr id="33" name="Shape 31"/>
          <p:cNvSpPr/>
          <p:nvPr/>
        </p:nvSpPr>
        <p:spPr>
          <a:xfrm flipH="1">
            <a:off x="9608744" y="3986784"/>
            <a:ext cx="647624" cy="82296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256368" y="3986784"/>
            <a:ext cx="647624" cy="82296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608744" y="4809744"/>
            <a:ext cx="129524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547708" y="3703320"/>
            <a:ext cx="1417320" cy="566928"/>
          </a:xfrm>
          <a:prstGeom prst="roundRect">
            <a:avLst>
              <a:gd name="adj" fmla="val 19355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9547708" y="3703320"/>
            <a:ext cx="1417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zh-CN" altLang="en-US" sz="1250" b="1" dirty="0">
                <a:solidFill>
                  <a:srgbClr val="FFFFFF"/>
                </a:solidFill>
              </a:rPr>
              <a:t>世界模型</a:t>
            </a:r>
            <a:endParaRPr lang="zh-CN" sz="1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zh-CN" altLang="en-US" sz="950" dirty="0">
                <a:solidFill>
                  <a:srgbClr val="E6DCFF"/>
                </a:solidFill>
              </a:rPr>
              <a:t>大脑</a:t>
            </a:r>
            <a:endParaRPr lang="zh-CN" sz="1200" dirty="0"/>
          </a:p>
        </p:txBody>
      </p:sp>
      <p:sp>
        <p:nvSpPr>
          <p:cNvPr id="38" name="Shape 36"/>
          <p:cNvSpPr/>
          <p:nvPr/>
        </p:nvSpPr>
        <p:spPr>
          <a:xfrm>
            <a:off x="9034272" y="4626864"/>
            <a:ext cx="1148944" cy="365760"/>
          </a:xfrm>
          <a:prstGeom prst="roundRect">
            <a:avLst>
              <a:gd name="adj" fmla="val 20000"/>
            </a:avLst>
          </a:prstGeom>
          <a:solidFill>
            <a:srgbClr val="E8F0FC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9034272" y="4626864"/>
            <a:ext cx="1148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050" b="1" dirty="0">
                <a:solidFill>
                  <a:srgbClr val="2F6FC4"/>
                </a:solidFill>
              </a:rPr>
              <a:t>低成本本体</a:t>
            </a:r>
            <a:endParaRPr lang="zh-CN" sz="1050" dirty="0"/>
          </a:p>
        </p:txBody>
      </p:sp>
      <p:sp>
        <p:nvSpPr>
          <p:cNvPr id="40" name="Shape 38"/>
          <p:cNvSpPr/>
          <p:nvPr/>
        </p:nvSpPr>
        <p:spPr>
          <a:xfrm>
            <a:off x="10329520" y="4626864"/>
            <a:ext cx="1148944" cy="365760"/>
          </a:xfrm>
          <a:prstGeom prst="roundRect">
            <a:avLst>
              <a:gd name="adj" fmla="val 20000"/>
            </a:avLst>
          </a:prstGeom>
          <a:solidFill>
            <a:srgbClr val="FDF4E1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10329520" y="4626864"/>
            <a:ext cx="11489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050" b="1" dirty="0">
                <a:solidFill>
                  <a:srgbClr val="A8731A"/>
                </a:solidFill>
              </a:rPr>
              <a:t>真机数据</a:t>
            </a:r>
            <a:endParaRPr lang="zh-CN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9034272" y="5029200"/>
            <a:ext cx="2444191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6B3FD4"/>
                </a:solidFill>
              </a:rPr>
              <a:t>从家庭教育场景开始闭环</a:t>
            </a:r>
            <a:endParaRPr lang="zh-CN" sz="950" dirty="0"/>
          </a:p>
        </p:txBody>
      </p:sp>
      <p:sp>
        <p:nvSpPr>
          <p:cNvPr id="43" name="Text 41"/>
          <p:cNvSpPr txBox="1"/>
          <p:nvPr/>
        </p:nvSpPr>
        <p:spPr>
          <a:xfrm>
            <a:off x="5285232" y="5266944"/>
            <a:ext cx="6193231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dirty="0">
                <a:solidFill>
                  <a:srgbClr val="8A82A3"/>
                </a:solidFill>
              </a:rPr>
              <a:t>缺的两块：本体让世界模型有身体，真机数据让世界模型被真实世界校正。</a:t>
            </a:r>
            <a:endParaRPr lang="zh-CN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03 · TEAM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四个人，四条线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技术 / 商业化 / 市场与融资 / 安全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技术让机器人变聪明，商业化让它卖得出去，市场与融资让它走得更远，安全让每一次发布过门控。</a:t>
            </a:r>
            <a:endParaRPr lang="zh-CN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41324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050" b="1" dirty="0">
                <a:solidFill>
                  <a:srgbClr val="6B3FD4"/>
                </a:solidFill>
              </a:rPr>
              <a:t>顾问　</a:t>
            </a:r>
            <a:r>
              <a:rPr lang="zh-CN" altLang="en-US" sz="1050" dirty="0">
                <a:solidFill>
                  <a:srgbClr val="5A5177"/>
                </a:solidFill>
              </a:rPr>
              <a:t>吴瑞海 · UC Berkeley 博士后 · 机器人操作　｜　Gaotian Wang · Rice 博士生 · XLeRobot 开源平台作者</a:t>
            </a:r>
            <a:endParaRPr lang="zh-CN" sz="1050" dirty="0"/>
          </a:p>
        </p:txBody>
      </p:sp>
      <p:sp>
        <p:nvSpPr>
          <p:cNvPr id="8" name="Shape 6"/>
          <p:cNvSpPr/>
          <p:nvPr/>
        </p:nvSpPr>
        <p:spPr>
          <a:xfrm>
            <a:off x="548640" y="1664208"/>
            <a:ext cx="2542693" cy="3621024"/>
          </a:xfrm>
          <a:prstGeom prst="roundRect">
            <a:avLst>
              <a:gd name="adj" fmla="val 359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pic>
        <p:nvPicPr>
          <p:cNvPr id="9" name="Image 0" descr="马沁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828800"/>
            <a:ext cx="566928" cy="566928"/>
          </a:xfrm>
          <a:prstGeom prst="ellipse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389888" y="1828800"/>
            <a:ext cx="161000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zh-CN" altLang="en-US" sz="1300" b="1" dirty="0">
                <a:solidFill>
                  <a:srgbClr val="1B1430"/>
                </a:solidFill>
              </a:rPr>
              <a:t>马沁桢</a:t>
            </a:r>
            <a:endParaRPr lang="zh-CN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713232" y="2487168"/>
            <a:ext cx="2213509" cy="152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b="1" dirty="0">
                <a:solidFill>
                  <a:srgbClr val="6B3FD4"/>
                </a:solidFill>
              </a:rPr>
              <a:t>创始人 / CEO · 技术</a:t>
            </a:r>
            <a:endParaRPr lang="zh-CN" sz="950" dirty="0"/>
          </a:p>
        </p:txBody>
      </p:sp>
      <p:sp>
        <p:nvSpPr>
          <p:cNvPr id="12" name="Text 9">
            <a:hlinkClick r:id="rId2" tooltip="https://www.linkedin.com/in/qinzhen-ma/"/>
          </p:cNvPr>
          <p:cNvSpPr txBox="1"/>
          <p:nvPr/>
        </p:nvSpPr>
        <p:spPr>
          <a:xfrm>
            <a:off x="713232" y="2675763"/>
            <a:ext cx="221350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u="sng" dirty="0">
                <a:solidFill>
                  <a:srgbClr val="6B3FD4"/>
                </a:solidFill>
                <a:hlinkClick r:id="rId2" invalidUrl="" action="" tgtFrame="" tooltip="https://www.linkedin.com/in/qinzhen-ma/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linkedin.com/in/qinzhen-ma ↗</a:t>
            </a:r>
            <a:endParaRPr lang="zh-CN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713232" y="2950083"/>
            <a:ext cx="2213509" cy="1579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光轮智能 · 上海硬件与仿真负责人 ·</a:t>
            </a:r>
            <a:br/>
            <a:r>
              <a:rPr lang="zh-CN" altLang="en-US" sz="1000" dirty="0">
                <a:solidFill>
                  <a:srgbClr val="1B1430"/>
                </a:solidFill>
              </a:rPr>
              <a:t>World Model Research Leader（向创始人谢晨汇报）</a:t>
            </a:r>
            <a:endParaRPr lang="zh-CN" sz="10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Rice Kavraki Lab / RobotΠ Lab · 美国 NASA 实习 · 前百度高级算法工程师</a:t>
            </a:r>
            <a:endParaRPr lang="zh-CN" sz="1000" dirty="0"/>
          </a:p>
        </p:txBody>
      </p:sp>
      <p:sp>
        <p:nvSpPr>
          <p:cNvPr id="14" name="Shape 11"/>
          <p:cNvSpPr/>
          <p:nvPr/>
        </p:nvSpPr>
        <p:spPr>
          <a:xfrm>
            <a:off x="676656" y="4639056"/>
            <a:ext cx="2286661" cy="518160"/>
          </a:xfrm>
          <a:prstGeom prst="roundRect">
            <a:avLst>
              <a:gd name="adj" fmla="val 12353"/>
            </a:avLst>
          </a:prstGeom>
          <a:solidFill>
            <a:srgbClr val="F1ECFD"/>
          </a:solidFill>
          <a:ln w="9525">
            <a:solidFill>
              <a:srgbClr val="F1ECFD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86384" y="4639056"/>
            <a:ext cx="2067205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b="1" dirty="0">
                <a:solidFill>
                  <a:srgbClr val="6B3FD4"/>
                </a:solidFill>
              </a:rPr>
              <a:t>负责 </a:t>
            </a:r>
            <a:r>
              <a:rPr lang="zh-CN" altLang="en-US" sz="1000" dirty="0">
                <a:solidFill>
                  <a:srgbClr val="1B1430"/>
                </a:solidFill>
              </a:rPr>
              <a:t>RSI 实验平台 · 世界模型 ·</a:t>
            </a:r>
            <a:endParaRPr lang="zh-CN" sz="1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本体 · 数采</a:t>
            </a:r>
            <a:endParaRPr lang="zh-CN" sz="1000" dirty="0"/>
          </a:p>
        </p:txBody>
      </p:sp>
      <p:sp>
        <p:nvSpPr>
          <p:cNvPr id="16" name="Shape 13"/>
          <p:cNvSpPr/>
          <p:nvPr/>
        </p:nvSpPr>
        <p:spPr>
          <a:xfrm>
            <a:off x="3274213" y="1664208"/>
            <a:ext cx="3704284" cy="3621024"/>
          </a:xfrm>
          <a:prstGeom prst="roundRect">
            <a:avLst>
              <a:gd name="adj" fmla="val 2525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pic>
        <p:nvPicPr>
          <p:cNvPr id="17" name="Image 1" descr="徐江鹿 Gerald Xu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805" y="1828800"/>
            <a:ext cx="566928" cy="566928"/>
          </a:xfrm>
          <a:prstGeom prst="ellipse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4115461" y="1828800"/>
            <a:ext cx="277159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zh-CN" altLang="en-US" sz="1300" b="1" dirty="0">
                <a:solidFill>
                  <a:srgbClr val="1B1430"/>
                </a:solidFill>
              </a:rPr>
              <a:t>徐江鹿 Gerald Xu</a:t>
            </a:r>
            <a:endParaRPr lang="zh-CN" sz="1300" dirty="0"/>
          </a:p>
        </p:txBody>
      </p:sp>
      <p:sp>
        <p:nvSpPr>
          <p:cNvPr id="19" name="Text 15"/>
          <p:cNvSpPr txBox="1"/>
          <p:nvPr/>
        </p:nvSpPr>
        <p:spPr>
          <a:xfrm>
            <a:off x="3438805" y="2487168"/>
            <a:ext cx="3375100" cy="152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b="1" dirty="0">
                <a:solidFill>
                  <a:srgbClr val="A33C96"/>
                </a:solidFill>
              </a:rPr>
              <a:t>合伙人 · 市场与融资</a:t>
            </a:r>
            <a:endParaRPr lang="zh-CN" sz="950" dirty="0"/>
          </a:p>
        </p:txBody>
      </p:sp>
      <p:sp>
        <p:nvSpPr>
          <p:cNvPr id="20" name="Text 16">
            <a:hlinkClick r:id="rId4" tooltip="https://www.linkedin.com/in/gerald-xu/"/>
          </p:cNvPr>
          <p:cNvSpPr txBox="1"/>
          <p:nvPr/>
        </p:nvSpPr>
        <p:spPr>
          <a:xfrm>
            <a:off x="3438805" y="2675763"/>
            <a:ext cx="33751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u="sng" dirty="0">
                <a:solidFill>
                  <a:srgbClr val="A33C96"/>
                </a:solidFill>
                <a:hlinkClick r:id="rId4" invalidUrl="" action="" tgtFrame="" tooltip="https://www.linkedin.com/in/gerald-xu/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linkedin.com/in/gerald-xu ↗</a:t>
            </a:r>
            <a:endParaRPr lang="zh-CN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3438805" y="2950083"/>
            <a:ext cx="3375100" cy="1746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Cornell 电子与计算机工程硕士 · 竞赛保送复旦 · 硅谷全栈工程师；20 年编程，10 项软著、4 项专利</a:t>
            </a:r>
            <a:endParaRPr lang="zh-CN" sz="10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靖亚资本 2 号员工，负责 AI 与 SaaS 投资，</a:t>
            </a:r>
            <a:br/>
            <a:r>
              <a:rPr lang="zh-CN" altLang="en-US" sz="1000" dirty="0">
                <a:solidFill>
                  <a:srgbClr val="1B1430"/>
                </a:solidFill>
              </a:rPr>
              <a:t>投出独角兽 e签宝、Zilliz</a:t>
            </a:r>
            <a:endParaRPr lang="zh-CN" sz="10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Vland 联合创始人：获红杉、顺为数千万投资，服务 150 家中大型客户，管理 30 人产研团队</a:t>
            </a:r>
            <a:endParaRPr lang="zh-CN" sz="10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出海陪伴机器人 0→1 工程化与商业化闭环：</a:t>
            </a:r>
            <a:br/>
            <a:r>
              <a:rPr lang="zh-CN" altLang="en-US" sz="1000" dirty="0">
                <a:solidFill>
                  <a:srgbClr val="1B1430"/>
                </a:solidFill>
              </a:rPr>
              <a:t>CES 7,000+ 意向用户、近千台预售；</a:t>
            </a:r>
            <a:br/>
            <a:r>
              <a:rPr lang="zh-CN" altLang="en-US" sz="1000" dirty="0">
                <a:solidFill>
                  <a:srgbClr val="1B1430"/>
                </a:solidFill>
              </a:rPr>
              <a:t>李泽湘孵化体系背书</a:t>
            </a:r>
            <a:endParaRPr lang="zh-CN" sz="1000" dirty="0"/>
          </a:p>
        </p:txBody>
      </p:sp>
      <p:sp>
        <p:nvSpPr>
          <p:cNvPr id="22" name="Shape 18"/>
          <p:cNvSpPr/>
          <p:nvPr/>
        </p:nvSpPr>
        <p:spPr>
          <a:xfrm>
            <a:off x="3402229" y="4806696"/>
            <a:ext cx="3448252" cy="350520"/>
          </a:xfrm>
          <a:prstGeom prst="roundRect">
            <a:avLst>
              <a:gd name="adj" fmla="val 18261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3511957" y="4806696"/>
            <a:ext cx="3228796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b="1" dirty="0">
                <a:solidFill>
                  <a:srgbClr val="A33C96"/>
                </a:solidFill>
              </a:rPr>
              <a:t>负责 </a:t>
            </a:r>
            <a:r>
              <a:rPr lang="zh-CN" altLang="en-US" sz="1000" dirty="0">
                <a:solidFill>
                  <a:srgbClr val="1B1430"/>
                </a:solidFill>
              </a:rPr>
              <a:t>品牌与市场 · 融资与投资人关系</a:t>
            </a:r>
            <a:endParaRPr lang="zh-CN" sz="1000" dirty="0"/>
          </a:p>
        </p:txBody>
      </p:sp>
      <p:sp>
        <p:nvSpPr>
          <p:cNvPr id="24" name="Shape 20"/>
          <p:cNvSpPr/>
          <p:nvPr/>
        </p:nvSpPr>
        <p:spPr>
          <a:xfrm>
            <a:off x="7161377" y="1664208"/>
            <a:ext cx="2131106" cy="3621024"/>
          </a:xfrm>
          <a:prstGeom prst="roundRect">
            <a:avLst>
              <a:gd name="adj" fmla="val 4291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pic>
        <p:nvPicPr>
          <p:cNvPr id="25" name="Image 2" descr="孙明伟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5969" y="1828800"/>
            <a:ext cx="566928" cy="566928"/>
          </a:xfrm>
          <a:prstGeom prst="ellipse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8002625" y="1828800"/>
            <a:ext cx="119841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zh-CN" altLang="en-US" sz="1300" b="1" dirty="0">
                <a:solidFill>
                  <a:srgbClr val="1B1430"/>
                </a:solidFill>
              </a:rPr>
              <a:t>孙明伟</a:t>
            </a:r>
            <a:endParaRPr lang="zh-CN" sz="1300" dirty="0"/>
          </a:p>
        </p:txBody>
      </p:sp>
      <p:sp>
        <p:nvSpPr>
          <p:cNvPr id="27" name="Text 22"/>
          <p:cNvSpPr txBox="1"/>
          <p:nvPr/>
        </p:nvSpPr>
        <p:spPr>
          <a:xfrm>
            <a:off x="7325969" y="2487168"/>
            <a:ext cx="1801922" cy="152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b="1" dirty="0">
                <a:solidFill>
                  <a:srgbClr val="A8731A"/>
                </a:solidFill>
              </a:rPr>
              <a:t>联合创始人 · 商业化</a:t>
            </a:r>
            <a:endParaRPr lang="zh-CN" sz="950" dirty="0"/>
          </a:p>
        </p:txBody>
      </p:sp>
      <p:sp>
        <p:nvSpPr>
          <p:cNvPr id="28" name="Text 23"/>
          <p:cNvSpPr txBox="1"/>
          <p:nvPr/>
        </p:nvSpPr>
        <p:spPr>
          <a:xfrm>
            <a:off x="7325969" y="2748915"/>
            <a:ext cx="1801922" cy="1780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12 年云计算与 AI 产业化</a:t>
            </a:r>
            <a:endParaRPr lang="zh-CN" sz="10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供应链、融资、市场拓展</a:t>
            </a:r>
            <a:endParaRPr lang="zh-CN" sz="1000" dirty="0"/>
          </a:p>
        </p:txBody>
      </p:sp>
      <p:sp>
        <p:nvSpPr>
          <p:cNvPr id="29" name="Shape 24"/>
          <p:cNvSpPr/>
          <p:nvPr/>
        </p:nvSpPr>
        <p:spPr>
          <a:xfrm>
            <a:off x="7289393" y="4639056"/>
            <a:ext cx="1875074" cy="518160"/>
          </a:xfrm>
          <a:prstGeom prst="roundRect">
            <a:avLst>
              <a:gd name="adj" fmla="val 12353"/>
            </a:avLst>
          </a:prstGeom>
          <a:solidFill>
            <a:srgbClr val="FDF4E1"/>
          </a:solidFill>
          <a:ln w="9525">
            <a:solidFill>
              <a:srgbClr val="FDF4E1"/>
            </a:solidFill>
            <a:prstDash val="solid"/>
          </a:ln>
        </p:spPr>
      </p:sp>
      <p:sp>
        <p:nvSpPr>
          <p:cNvPr id="30" name="Text 25"/>
          <p:cNvSpPr txBox="1"/>
          <p:nvPr/>
        </p:nvSpPr>
        <p:spPr>
          <a:xfrm>
            <a:off x="7399121" y="4639056"/>
            <a:ext cx="1655618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b="1" dirty="0">
                <a:solidFill>
                  <a:srgbClr val="A8731A"/>
                </a:solidFill>
              </a:rPr>
              <a:t>负责 </a:t>
            </a:r>
            <a:r>
              <a:rPr lang="zh-CN" altLang="en-US" sz="1000" dirty="0">
                <a:solidFill>
                  <a:srgbClr val="1B1430"/>
                </a:solidFill>
              </a:rPr>
              <a:t>供应链与生产 · 渠道与销售 · 合规</a:t>
            </a:r>
            <a:endParaRPr lang="zh-CN" sz="1000" dirty="0"/>
          </a:p>
        </p:txBody>
      </p:sp>
      <p:sp>
        <p:nvSpPr>
          <p:cNvPr id="31" name="Shape 26"/>
          <p:cNvSpPr/>
          <p:nvPr/>
        </p:nvSpPr>
        <p:spPr>
          <a:xfrm>
            <a:off x="9475363" y="1664208"/>
            <a:ext cx="2167692" cy="3621024"/>
          </a:xfrm>
          <a:prstGeom prst="roundRect">
            <a:avLst>
              <a:gd name="adj" fmla="val 4218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pic>
        <p:nvPicPr>
          <p:cNvPr id="32" name="Image 3" descr="唐世琛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9955" y="1828800"/>
            <a:ext cx="566928" cy="566928"/>
          </a:xfrm>
          <a:prstGeom prst="ellipse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10316611" y="1828800"/>
            <a:ext cx="12350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zh-CN" altLang="en-US" sz="1300" b="1" dirty="0">
                <a:solidFill>
                  <a:srgbClr val="1B1430"/>
                </a:solidFill>
              </a:rPr>
              <a:t>唐世琛</a:t>
            </a:r>
            <a:endParaRPr lang="zh-CN" sz="1300" dirty="0"/>
          </a:p>
        </p:txBody>
      </p:sp>
      <p:sp>
        <p:nvSpPr>
          <p:cNvPr id="34" name="Text 28"/>
          <p:cNvSpPr txBox="1"/>
          <p:nvPr/>
        </p:nvSpPr>
        <p:spPr>
          <a:xfrm>
            <a:off x="9639955" y="2487168"/>
            <a:ext cx="1838508" cy="1520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b="1" dirty="0">
                <a:solidFill>
                  <a:srgbClr val="2F6FC4"/>
                </a:solidFill>
              </a:rPr>
              <a:t>联合创始人 · 安全门控</a:t>
            </a:r>
            <a:endParaRPr lang="zh-CN" sz="950" dirty="0"/>
          </a:p>
        </p:txBody>
      </p:sp>
      <p:sp>
        <p:nvSpPr>
          <p:cNvPr id="35" name="Text 29">
            <a:hlinkClick r:id="rId7" tooltip="https://www.linkedin.com/in/shichent/"/>
          </p:cNvPr>
          <p:cNvSpPr txBox="1"/>
          <p:nvPr/>
        </p:nvSpPr>
        <p:spPr>
          <a:xfrm>
            <a:off x="9639955" y="2675763"/>
            <a:ext cx="18385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u="sng" dirty="0">
                <a:solidFill>
                  <a:srgbClr val="2F6FC4"/>
                </a:solidFill>
                <a:hlinkClick r:id="rId7" invalidUrl="" action="" tgtFrame="" tooltip="https://www.linkedin.com/in/shichent/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linkedin.com/in/shichent ↗</a:t>
            </a:r>
            <a:endParaRPr lang="zh-CN" sz="900" dirty="0"/>
          </a:p>
        </p:txBody>
      </p:sp>
      <p:sp>
        <p:nvSpPr>
          <p:cNvPr id="36" name="Text 30"/>
          <p:cNvSpPr txBox="1"/>
          <p:nvPr/>
        </p:nvSpPr>
        <p:spPr>
          <a:xfrm>
            <a:off x="9639955" y="2950083"/>
            <a:ext cx="1838508" cy="1411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UC Irvine 数学博士 · Rice 计算机硕士</a:t>
            </a:r>
            <a:endParaRPr lang="zh-CN" sz="1000" dirty="0"/>
          </a:p>
          <a:p>
            <a:pPr indent="0" marL="0">
              <a:lnSpc>
                <a:spcPct val="112000"/>
              </a:lnSpc>
              <a:spcAft>
                <a:spcPts val="400"/>
              </a:spcAft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优化、规划、控制 · 仿真—真机一致性评测</a:t>
            </a:r>
            <a:endParaRPr lang="zh-CN" sz="1000" dirty="0"/>
          </a:p>
        </p:txBody>
      </p:sp>
      <p:sp>
        <p:nvSpPr>
          <p:cNvPr id="37" name="Shape 31"/>
          <p:cNvSpPr/>
          <p:nvPr/>
        </p:nvSpPr>
        <p:spPr>
          <a:xfrm>
            <a:off x="9603379" y="4471416"/>
            <a:ext cx="1911660" cy="685800"/>
          </a:xfrm>
          <a:prstGeom prst="roundRect">
            <a:avLst>
              <a:gd name="adj" fmla="val 9333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38" name="Text 32"/>
          <p:cNvSpPr txBox="1"/>
          <p:nvPr/>
        </p:nvSpPr>
        <p:spPr>
          <a:xfrm>
            <a:off x="9713107" y="4471416"/>
            <a:ext cx="16922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b="1" dirty="0">
                <a:solidFill>
                  <a:srgbClr val="2F6FC4"/>
                </a:solidFill>
              </a:rPr>
              <a:t>负责 </a:t>
            </a:r>
            <a:r>
              <a:rPr lang="zh-CN" altLang="en-US" sz="1000" dirty="0">
                <a:solidFill>
                  <a:srgbClr val="1B1430"/>
                </a:solidFill>
              </a:rPr>
              <a:t>执行前安全门控 · 真机可靠性验收 · 发布放行 · 儿童安全认证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04 · PAIN POINTS &amp; SOLUTION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痛点与方案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会动、会进步、买得起、有数据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根因是行业没有真机数据闭环。我们让机器人真正进到家里，每天产生真实数据，并因此变强。</a:t>
            </a:r>
            <a:endParaRPr lang="zh-CN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73736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100" b="1" spc="300" kern="0" dirty="0">
                <a:solidFill>
                  <a:srgbClr val="8A82A3"/>
                </a:solidFill>
              </a:rPr>
              <a:t>痛点</a:t>
            </a:r>
            <a:endParaRPr lang="zh-CN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4297680" y="1737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b="1" spc="300" kern="0" dirty="0">
                <a:solidFill>
                  <a:srgbClr val="8A82A3"/>
                </a:solidFill>
              </a:rPr>
              <a:t>我们的做法</a:t>
            </a:r>
            <a:endParaRPr lang="zh-CN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2103120"/>
            <a:ext cx="11094415" cy="747522"/>
          </a:xfrm>
          <a:prstGeom prst="roundRect">
            <a:avLst>
              <a:gd name="adj" fmla="val 1223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749808" y="2103120"/>
            <a:ext cx="411480" cy="747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300" b="1" dirty="0">
                <a:solidFill>
                  <a:srgbClr val="A084F0"/>
                </a:solidFill>
              </a:rPr>
              <a:t>01</a:t>
            </a:r>
            <a:endParaRPr lang="zh-CN" sz="1300" dirty="0"/>
          </a:p>
        </p:txBody>
      </p:sp>
      <p:sp>
        <p:nvSpPr>
          <p:cNvPr id="11" name="Shape 9"/>
          <p:cNvSpPr/>
          <p:nvPr/>
        </p:nvSpPr>
        <p:spPr>
          <a:xfrm>
            <a:off x="1234440" y="2248281"/>
            <a:ext cx="2377440" cy="457200"/>
          </a:xfrm>
          <a:prstGeom prst="roundRect">
            <a:avLst>
              <a:gd name="adj" fmla="val 50000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234440" y="2248281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500" b="1" dirty="0">
                <a:solidFill>
                  <a:srgbClr val="A33C96"/>
                </a:solidFill>
              </a:rPr>
              <a:t>会说不会做</a:t>
            </a:r>
            <a:endParaRPr lang="zh-CN" sz="1500" dirty="0"/>
          </a:p>
        </p:txBody>
      </p:sp>
      <p:sp>
        <p:nvSpPr>
          <p:cNvPr id="13" name="Shape 11"/>
          <p:cNvSpPr/>
          <p:nvPr/>
        </p:nvSpPr>
        <p:spPr>
          <a:xfrm>
            <a:off x="3776472" y="2476881"/>
            <a:ext cx="338328" cy="0"/>
          </a:xfrm>
          <a:prstGeom prst="line">
            <a:avLst/>
          </a:prstGeom>
          <a:noFill/>
          <a:ln w="22225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14" name="Text 12"/>
          <p:cNvSpPr txBox="1"/>
          <p:nvPr/>
        </p:nvSpPr>
        <p:spPr>
          <a:xfrm>
            <a:off x="4297680" y="2103120"/>
            <a:ext cx="7116775" cy="747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500" dirty="0">
                <a:solidFill>
                  <a:srgbClr val="1B1430"/>
                </a:solidFill>
              </a:rPr>
              <a:t>真能动的本体；孩子示范 30–120 秒或用手机遥操作，亲手教机器人做事</a:t>
            </a:r>
            <a:endParaRPr lang="zh-CN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996946"/>
            <a:ext cx="11094415" cy="747522"/>
          </a:xfrm>
          <a:prstGeom prst="roundRect">
            <a:avLst>
              <a:gd name="adj" fmla="val 1223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749808" y="2996946"/>
            <a:ext cx="411480" cy="747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300" b="1" dirty="0">
                <a:solidFill>
                  <a:srgbClr val="A084F0"/>
                </a:solidFill>
              </a:rPr>
              <a:t>02</a:t>
            </a:r>
            <a:endParaRPr lang="zh-CN" sz="1300" dirty="0"/>
          </a:p>
        </p:txBody>
      </p:sp>
      <p:sp>
        <p:nvSpPr>
          <p:cNvPr id="17" name="Shape 15"/>
          <p:cNvSpPr/>
          <p:nvPr/>
        </p:nvSpPr>
        <p:spPr>
          <a:xfrm>
            <a:off x="1234440" y="3142107"/>
            <a:ext cx="2377440" cy="457200"/>
          </a:xfrm>
          <a:prstGeom prst="roundRect">
            <a:avLst>
              <a:gd name="adj" fmla="val 50000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234440" y="3142107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500" b="1" dirty="0">
                <a:solidFill>
                  <a:srgbClr val="A33C96"/>
                </a:solidFill>
              </a:rPr>
              <a:t>三周就吃灰</a:t>
            </a:r>
            <a:endParaRPr lang="zh-CN" sz="1500" dirty="0"/>
          </a:p>
        </p:txBody>
      </p:sp>
      <p:sp>
        <p:nvSpPr>
          <p:cNvPr id="19" name="Shape 17"/>
          <p:cNvSpPr/>
          <p:nvPr/>
        </p:nvSpPr>
        <p:spPr>
          <a:xfrm>
            <a:off x="3776472" y="3370707"/>
            <a:ext cx="338328" cy="0"/>
          </a:xfrm>
          <a:prstGeom prst="line">
            <a:avLst/>
          </a:prstGeom>
          <a:noFill/>
          <a:ln w="22225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20" name="Text 18"/>
          <p:cNvSpPr txBox="1"/>
          <p:nvPr/>
        </p:nvSpPr>
        <p:spPr>
          <a:xfrm>
            <a:off x="4297680" y="2996946"/>
            <a:ext cx="7116775" cy="747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500" dirty="0">
                <a:solidFill>
                  <a:srgbClr val="1B1430"/>
                </a:solidFill>
              </a:rPr>
              <a:t>RSI 自进化：每月 OTA 新技能，越用越强</a:t>
            </a:r>
            <a:endParaRPr lang="zh-CN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3890772"/>
            <a:ext cx="11094415" cy="747522"/>
          </a:xfrm>
          <a:prstGeom prst="roundRect">
            <a:avLst>
              <a:gd name="adj" fmla="val 1223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749808" y="3890772"/>
            <a:ext cx="411480" cy="747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300" b="1" dirty="0">
                <a:solidFill>
                  <a:srgbClr val="A084F0"/>
                </a:solidFill>
              </a:rPr>
              <a:t>03</a:t>
            </a:r>
            <a:endParaRPr lang="zh-CN" sz="1300" dirty="0"/>
          </a:p>
        </p:txBody>
      </p:sp>
      <p:sp>
        <p:nvSpPr>
          <p:cNvPr id="23" name="Shape 21"/>
          <p:cNvSpPr/>
          <p:nvPr/>
        </p:nvSpPr>
        <p:spPr>
          <a:xfrm>
            <a:off x="1234440" y="4035933"/>
            <a:ext cx="2377440" cy="457200"/>
          </a:xfrm>
          <a:prstGeom prst="roundRect">
            <a:avLst>
              <a:gd name="adj" fmla="val 50000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1234440" y="4035933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500" b="1" dirty="0">
                <a:solidFill>
                  <a:srgbClr val="A33C96"/>
                </a:solidFill>
              </a:rPr>
              <a:t>太贵 / 不安全</a:t>
            </a:r>
            <a:endParaRPr lang="zh-CN" sz="1500" dirty="0"/>
          </a:p>
        </p:txBody>
      </p:sp>
      <p:sp>
        <p:nvSpPr>
          <p:cNvPr id="25" name="Shape 23"/>
          <p:cNvSpPr/>
          <p:nvPr/>
        </p:nvSpPr>
        <p:spPr>
          <a:xfrm>
            <a:off x="3776472" y="4264533"/>
            <a:ext cx="338328" cy="0"/>
          </a:xfrm>
          <a:prstGeom prst="line">
            <a:avLst/>
          </a:prstGeom>
          <a:noFill/>
          <a:ln w="22225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26" name="Text 24"/>
          <p:cNvSpPr txBox="1"/>
          <p:nvPr/>
        </p:nvSpPr>
        <p:spPr>
          <a:xfrm>
            <a:off x="4297680" y="3890772"/>
            <a:ext cx="7116775" cy="747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500" dirty="0">
                <a:solidFill>
                  <a:srgbClr val="1B1430"/>
                </a:solidFill>
              </a:rPr>
              <a:t>A1 百元级、Z1 3,000 元级、Q1 2 万以内；低速轻载、物理限位、任务白名单</a:t>
            </a:r>
            <a:endParaRPr lang="zh-CN" sz="1500" dirty="0"/>
          </a:p>
        </p:txBody>
      </p:sp>
      <p:sp>
        <p:nvSpPr>
          <p:cNvPr id="27" name="Shape 25"/>
          <p:cNvSpPr/>
          <p:nvPr/>
        </p:nvSpPr>
        <p:spPr>
          <a:xfrm>
            <a:off x="548640" y="4784598"/>
            <a:ext cx="11094415" cy="747522"/>
          </a:xfrm>
          <a:prstGeom prst="roundRect">
            <a:avLst>
              <a:gd name="adj" fmla="val 1223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749808" y="4784598"/>
            <a:ext cx="411480" cy="747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300" b="1" dirty="0">
                <a:solidFill>
                  <a:srgbClr val="A084F0"/>
                </a:solidFill>
              </a:rPr>
              <a:t>04</a:t>
            </a:r>
            <a:endParaRPr lang="zh-CN" sz="1300" dirty="0"/>
          </a:p>
        </p:txBody>
      </p:sp>
      <p:sp>
        <p:nvSpPr>
          <p:cNvPr id="29" name="Shape 27"/>
          <p:cNvSpPr/>
          <p:nvPr/>
        </p:nvSpPr>
        <p:spPr>
          <a:xfrm>
            <a:off x="1234440" y="4929759"/>
            <a:ext cx="2377440" cy="457200"/>
          </a:xfrm>
          <a:prstGeom prst="roundRect">
            <a:avLst>
              <a:gd name="adj" fmla="val 50000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234440" y="4929759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500" b="1" dirty="0">
                <a:solidFill>
                  <a:srgbClr val="A33C96"/>
                </a:solidFill>
              </a:rPr>
              <a:t>厂商没数据</a:t>
            </a:r>
            <a:endParaRPr lang="zh-CN" sz="1500" dirty="0"/>
          </a:p>
        </p:txBody>
      </p:sp>
      <p:sp>
        <p:nvSpPr>
          <p:cNvPr id="31" name="Shape 29"/>
          <p:cNvSpPr/>
          <p:nvPr/>
        </p:nvSpPr>
        <p:spPr>
          <a:xfrm>
            <a:off x="3776472" y="5158359"/>
            <a:ext cx="338328" cy="0"/>
          </a:xfrm>
          <a:prstGeom prst="line">
            <a:avLst/>
          </a:prstGeom>
          <a:noFill/>
          <a:ln w="22225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32" name="Text 30"/>
          <p:cNvSpPr txBox="1"/>
          <p:nvPr/>
        </p:nvSpPr>
        <p:spPr>
          <a:xfrm>
            <a:off x="4297680" y="4784598"/>
            <a:ext cx="7116775" cy="747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500" dirty="0">
                <a:solidFill>
                  <a:srgbClr val="1B1430"/>
                </a:solidFill>
              </a:rPr>
              <a:t>专业数采工厂 + 家庭真机数据闭环；家长授权，进入训练才奖励</a:t>
            </a:r>
            <a:endParaRPr lang="zh-CN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05 · WORLD MODEL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世界模型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先想象，再执行，用真机结果校正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世界模型的价值，取决于它被多少真机数据校正过。</a:t>
            </a:r>
            <a:endParaRPr lang="zh-CN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2430704" cy="86868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12700">
            <a:solidFill>
              <a:srgbClr val="CFC3E9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40080" y="1737360"/>
            <a:ext cx="2247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zh-CN" altLang="en-US" sz="1250" b="1" dirty="0">
                <a:solidFill>
                  <a:srgbClr val="1B1430"/>
                </a:solidFill>
              </a:rPr>
              <a:t>观测</a:t>
            </a:r>
            <a:endParaRPr lang="zh-CN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视觉 · 状态 · 指令</a:t>
            </a:r>
            <a:endParaRPr lang="zh-CN" sz="1200" dirty="0"/>
          </a:p>
        </p:txBody>
      </p:sp>
      <p:sp>
        <p:nvSpPr>
          <p:cNvPr id="9" name="Shape 7"/>
          <p:cNvSpPr/>
          <p:nvPr/>
        </p:nvSpPr>
        <p:spPr>
          <a:xfrm>
            <a:off x="3436544" y="1737360"/>
            <a:ext cx="2430704" cy="86868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12700">
            <a:solidFill>
              <a:srgbClr val="CFC3E9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3527984" y="1737360"/>
            <a:ext cx="2247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zh-CN" altLang="en-US" sz="1250" b="1" dirty="0">
                <a:solidFill>
                  <a:srgbClr val="1B1430"/>
                </a:solidFill>
              </a:rPr>
              <a:t>VLA 策略</a:t>
            </a:r>
            <a:endParaRPr lang="zh-CN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提出 K 个候选动作</a:t>
            </a:r>
            <a:endParaRPr lang="zh-CN" sz="1200" dirty="0"/>
          </a:p>
        </p:txBody>
      </p:sp>
      <p:sp>
        <p:nvSpPr>
          <p:cNvPr id="11" name="Shape 9"/>
          <p:cNvSpPr/>
          <p:nvPr/>
        </p:nvSpPr>
        <p:spPr>
          <a:xfrm>
            <a:off x="6324448" y="1737360"/>
            <a:ext cx="2430704" cy="868680"/>
          </a:xfrm>
          <a:prstGeom prst="roundRect">
            <a:avLst>
              <a:gd name="adj" fmla="val 9474"/>
            </a:avLst>
          </a:prstGeom>
          <a:solidFill>
            <a:srgbClr val="F1ECFD"/>
          </a:solidFill>
          <a:ln w="22225">
            <a:solidFill>
              <a:srgbClr val="6B3FD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415888" y="1737360"/>
            <a:ext cx="2247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zh-CN" altLang="en-US" sz="1250" b="1" dirty="0">
                <a:solidFill>
                  <a:srgbClr val="1B1430"/>
                </a:solidFill>
              </a:rPr>
              <a:t>世界模型</a:t>
            </a:r>
            <a:endParaRPr lang="zh-CN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对每个候选动作前向预测未来</a:t>
            </a:r>
            <a:endParaRPr lang="zh-CN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zh-CN" altLang="en-US" sz="950" b="1" dirty="0">
                <a:solidFill>
                  <a:srgbClr val="6B3FD4"/>
                </a:solidFill>
              </a:rPr>
              <a:t>想象 · 而不是试错</a:t>
            </a:r>
            <a:endParaRPr lang="zh-CN" sz="1200" dirty="0"/>
          </a:p>
        </p:txBody>
      </p:sp>
      <p:sp>
        <p:nvSpPr>
          <p:cNvPr id="13" name="Shape 11"/>
          <p:cNvSpPr/>
          <p:nvPr/>
        </p:nvSpPr>
        <p:spPr>
          <a:xfrm>
            <a:off x="9212351" y="1737360"/>
            <a:ext cx="2430704" cy="868680"/>
          </a:xfrm>
          <a:prstGeom prst="roundRect">
            <a:avLst>
              <a:gd name="adj" fmla="val 9474"/>
            </a:avLst>
          </a:prstGeom>
          <a:solidFill>
            <a:srgbClr val="FFFFFF"/>
          </a:solidFill>
          <a:ln w="12700">
            <a:solidFill>
              <a:srgbClr val="CFC3E9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9303791" y="1737360"/>
            <a:ext cx="22478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zh-CN" altLang="en-US" sz="1250" b="1" dirty="0">
                <a:solidFill>
                  <a:srgbClr val="1B1430"/>
                </a:solidFill>
              </a:rPr>
              <a:t>打分 · 排序 · 校正</a:t>
            </a:r>
            <a:endParaRPr lang="zh-CN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成功概率 · 安全 · 偏好</a:t>
            </a:r>
            <a:endParaRPr lang="zh-CN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2990088"/>
            <a:ext cx="2430704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D879C8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640080" y="2990088"/>
            <a:ext cx="2247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zh-CN" altLang="en-US" sz="1250" b="1" dirty="0">
                <a:solidFill>
                  <a:srgbClr val="1B1430"/>
                </a:solidFill>
              </a:rPr>
              <a:t>回流训练</a:t>
            </a:r>
            <a:endParaRPr lang="zh-CN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世界模型 + VLA 同时更新</a:t>
            </a:r>
            <a:endParaRPr lang="zh-CN" sz="1200" dirty="0"/>
          </a:p>
        </p:txBody>
      </p:sp>
      <p:sp>
        <p:nvSpPr>
          <p:cNvPr id="17" name="Shape 15"/>
          <p:cNvSpPr/>
          <p:nvPr/>
        </p:nvSpPr>
        <p:spPr>
          <a:xfrm>
            <a:off x="3436544" y="2990088"/>
            <a:ext cx="2430704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D879C8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3527984" y="2990088"/>
            <a:ext cx="2247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zh-CN" altLang="en-US" sz="1250" b="1" dirty="0">
                <a:solidFill>
                  <a:srgbClr val="1B1430"/>
                </a:solidFill>
              </a:rPr>
              <a:t>预测 vs 真实</a:t>
            </a:r>
            <a:endParaRPr lang="zh-CN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残差 = 世界模型的校正信号</a:t>
            </a:r>
            <a:endParaRPr lang="zh-CN" sz="1200" dirty="0"/>
          </a:p>
        </p:txBody>
      </p:sp>
      <p:sp>
        <p:nvSpPr>
          <p:cNvPr id="19" name="Shape 17"/>
          <p:cNvSpPr/>
          <p:nvPr/>
        </p:nvSpPr>
        <p:spPr>
          <a:xfrm>
            <a:off x="6324448" y="2990088"/>
            <a:ext cx="2430704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2700">
            <a:solidFill>
              <a:srgbClr val="D879C8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6415888" y="2990088"/>
            <a:ext cx="2247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zh-CN" altLang="en-US" sz="1250" b="1" dirty="0">
                <a:solidFill>
                  <a:srgbClr val="1B1430"/>
                </a:solidFill>
              </a:rPr>
              <a:t>真实结果</a:t>
            </a:r>
            <a:endParaRPr lang="zh-CN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成功 / 失败 / 家长纠正</a:t>
            </a:r>
            <a:endParaRPr lang="zh-CN" sz="1200" dirty="0"/>
          </a:p>
        </p:txBody>
      </p:sp>
      <p:sp>
        <p:nvSpPr>
          <p:cNvPr id="21" name="Shape 19"/>
          <p:cNvSpPr/>
          <p:nvPr/>
        </p:nvSpPr>
        <p:spPr>
          <a:xfrm>
            <a:off x="9212351" y="2990088"/>
            <a:ext cx="2430704" cy="749808"/>
          </a:xfrm>
          <a:prstGeom prst="roundRect">
            <a:avLst>
              <a:gd name="adj" fmla="val 10976"/>
            </a:avLst>
          </a:prstGeom>
          <a:solidFill>
            <a:srgbClr val="FFFFFF"/>
          </a:solidFill>
          <a:ln w="19050">
            <a:solidFill>
              <a:srgbClr val="F2B84B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9303791" y="2990088"/>
            <a:ext cx="224782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8000"/>
              </a:lnSpc>
              <a:buNone/>
            </a:pPr>
            <a:r>
              <a:rPr lang="zh-CN" altLang="en-US" sz="1250" b="1" dirty="0">
                <a:solidFill>
                  <a:srgbClr val="1B1430"/>
                </a:solidFill>
              </a:rPr>
              <a:t>真机执行</a:t>
            </a:r>
            <a:endParaRPr lang="zh-CN" sz="1200" dirty="0"/>
          </a:p>
          <a:p>
            <a:pPr algn="ctr" indent="0" marL="0">
              <a:lnSpc>
                <a:spcPct val="108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安全门控后的最优动作</a:t>
            </a:r>
            <a:endParaRPr lang="zh-CN" sz="1200" dirty="0"/>
          </a:p>
        </p:txBody>
      </p:sp>
      <p:sp>
        <p:nvSpPr>
          <p:cNvPr id="23" name="Shape 21"/>
          <p:cNvSpPr/>
          <p:nvPr/>
        </p:nvSpPr>
        <p:spPr>
          <a:xfrm>
            <a:off x="3034208" y="2171700"/>
            <a:ext cx="347472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 flipH="1">
            <a:off x="3034208" y="3364992"/>
            <a:ext cx="347472" cy="0"/>
          </a:xfrm>
          <a:prstGeom prst="line">
            <a:avLst/>
          </a:prstGeom>
          <a:noFill/>
          <a:ln w="19050">
            <a:solidFill>
              <a:srgbClr val="D879C8"/>
            </a:solidFill>
            <a:prstDash val="solid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5922112" y="2171700"/>
            <a:ext cx="347472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 flipH="1">
            <a:off x="5922112" y="3364992"/>
            <a:ext cx="347472" cy="0"/>
          </a:xfrm>
          <a:prstGeom prst="line">
            <a:avLst/>
          </a:prstGeom>
          <a:noFill/>
          <a:ln w="19050">
            <a:solidFill>
              <a:srgbClr val="D879C8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8810015" y="2171700"/>
            <a:ext cx="347472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8" name="Shape 26"/>
          <p:cNvSpPr/>
          <p:nvPr/>
        </p:nvSpPr>
        <p:spPr>
          <a:xfrm flipH="1">
            <a:off x="8810015" y="3364992"/>
            <a:ext cx="347472" cy="0"/>
          </a:xfrm>
          <a:prstGeom prst="line">
            <a:avLst/>
          </a:prstGeom>
          <a:noFill/>
          <a:ln w="19050">
            <a:solidFill>
              <a:srgbClr val="D879C8"/>
            </a:solidFill>
            <a:prstDash val="solid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10427703" y="2633472"/>
            <a:ext cx="0" cy="329184"/>
          </a:xfrm>
          <a:prstGeom prst="line">
            <a:avLst/>
          </a:prstGeom>
          <a:noFill/>
          <a:ln w="22225">
            <a:solidFill>
              <a:srgbClr val="F2B84B"/>
            </a:solidFill>
            <a:prstDash val="solid"/>
            <a:tailEnd type="triangle"/>
          </a:ln>
        </p:spPr>
      </p:sp>
      <p:sp>
        <p:nvSpPr>
          <p:cNvPr id="30" name="Shape 28"/>
          <p:cNvSpPr/>
          <p:nvPr/>
        </p:nvSpPr>
        <p:spPr>
          <a:xfrm flipV="1">
            <a:off x="1763992" y="2788920"/>
            <a:ext cx="0" cy="182880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</a:ln>
        </p:spPr>
      </p:sp>
      <p:sp>
        <p:nvSpPr>
          <p:cNvPr id="31" name="Shape 29"/>
          <p:cNvSpPr/>
          <p:nvPr/>
        </p:nvSpPr>
        <p:spPr>
          <a:xfrm>
            <a:off x="1763992" y="2788920"/>
            <a:ext cx="5775808" cy="0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</a:ln>
        </p:spPr>
      </p:sp>
      <p:sp>
        <p:nvSpPr>
          <p:cNvPr id="32" name="Shape 30"/>
          <p:cNvSpPr/>
          <p:nvPr/>
        </p:nvSpPr>
        <p:spPr>
          <a:xfrm flipV="1">
            <a:off x="4651896" y="2633472"/>
            <a:ext cx="0" cy="155448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  <a:tailEnd type="triangle"/>
          </a:ln>
        </p:spPr>
      </p:sp>
      <p:sp>
        <p:nvSpPr>
          <p:cNvPr id="33" name="Shape 31"/>
          <p:cNvSpPr/>
          <p:nvPr/>
        </p:nvSpPr>
        <p:spPr>
          <a:xfrm flipV="1">
            <a:off x="7539800" y="2633472"/>
            <a:ext cx="0" cy="155448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  <a:tailEnd type="triangle"/>
          </a:ln>
        </p:spPr>
      </p:sp>
      <p:sp>
        <p:nvSpPr>
          <p:cNvPr id="34" name="Shape 32"/>
          <p:cNvSpPr/>
          <p:nvPr/>
        </p:nvSpPr>
        <p:spPr>
          <a:xfrm>
            <a:off x="548640" y="3959352"/>
            <a:ext cx="3545738" cy="676656"/>
          </a:xfrm>
          <a:prstGeom prst="roundRect">
            <a:avLst>
              <a:gd name="adj" fmla="val 12162"/>
            </a:avLst>
          </a:prstGeom>
          <a:solidFill>
            <a:srgbClr val="F1ECFD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731520" y="3959352"/>
            <a:ext cx="317997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200" b="1" dirty="0">
                <a:solidFill>
                  <a:srgbClr val="6B3FD4"/>
                </a:solidFill>
              </a:rPr>
              <a:t>角色一 · 校正器</a:t>
            </a:r>
            <a:endParaRPr lang="zh-CN" sz="12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zh-CN" altLang="en-US" sz="1050" dirty="0">
                <a:solidFill>
                  <a:srgbClr val="5A5177"/>
                </a:solidFill>
              </a:rPr>
              <a:t>执行前排序、修正动作，拦下危险动作</a:t>
            </a:r>
            <a:endParaRPr lang="zh-CN" sz="1200" dirty="0"/>
          </a:p>
        </p:txBody>
      </p:sp>
      <p:sp>
        <p:nvSpPr>
          <p:cNvPr id="36" name="Shape 34"/>
          <p:cNvSpPr/>
          <p:nvPr/>
        </p:nvSpPr>
        <p:spPr>
          <a:xfrm>
            <a:off x="4322978" y="3959352"/>
            <a:ext cx="3545738" cy="676656"/>
          </a:xfrm>
          <a:prstGeom prst="roundRect">
            <a:avLst>
              <a:gd name="adj" fmla="val 12162"/>
            </a:avLst>
          </a:prstGeom>
          <a:solidFill>
            <a:srgbClr val="E8F0FC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4505858" y="3959352"/>
            <a:ext cx="317997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200" b="1" dirty="0">
                <a:solidFill>
                  <a:srgbClr val="2F6FC4"/>
                </a:solidFill>
              </a:rPr>
              <a:t>角色二 · 评测器</a:t>
            </a:r>
            <a:endParaRPr lang="zh-CN" sz="12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zh-CN" altLang="en-US" sz="1050" dirty="0">
                <a:solidFill>
                  <a:srgbClr val="5A5177"/>
                </a:solidFill>
              </a:rPr>
              <a:t>离线筛掉不值得上真机的模型</a:t>
            </a:r>
            <a:endParaRPr lang="zh-CN" sz="1200" dirty="0"/>
          </a:p>
        </p:txBody>
      </p:sp>
      <p:sp>
        <p:nvSpPr>
          <p:cNvPr id="38" name="Shape 36"/>
          <p:cNvSpPr/>
          <p:nvPr/>
        </p:nvSpPr>
        <p:spPr>
          <a:xfrm>
            <a:off x="8097317" y="3959352"/>
            <a:ext cx="3545738" cy="676656"/>
          </a:xfrm>
          <a:prstGeom prst="roundRect">
            <a:avLst>
              <a:gd name="adj" fmla="val 12162"/>
            </a:avLst>
          </a:prstGeom>
          <a:solidFill>
            <a:srgbClr val="FAEAF6"/>
          </a:solidFill>
          <a:ln w="9525">
            <a:solidFill>
              <a:srgbClr val="D879C8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8280197" y="3959352"/>
            <a:ext cx="317997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200" b="1" dirty="0">
                <a:solidFill>
                  <a:srgbClr val="A33C96"/>
                </a:solidFill>
              </a:rPr>
              <a:t>角色三 · 数据引擎</a:t>
            </a:r>
            <a:endParaRPr lang="zh-CN" sz="12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zh-CN" altLang="en-US" sz="1050" dirty="0">
                <a:solidFill>
                  <a:srgbClr val="5A5177"/>
                </a:solidFill>
              </a:rPr>
              <a:t>从真机数据做反事实生成，扩充长尾</a:t>
            </a:r>
            <a:endParaRPr lang="zh-CN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548640" y="47091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050" b="1" dirty="0">
                <a:solidFill>
                  <a:srgbClr val="6B3FD4"/>
                </a:solidFill>
              </a:rPr>
              <a:t>世界模型</a:t>
            </a:r>
            <a:r>
              <a:rPr lang="zh-CN" altLang="en-US" sz="1050" dirty="0">
                <a:solidFill>
                  <a:srgbClr val="5A5177"/>
                </a:solidFill>
              </a:rPr>
              <a:t>是 RSI 实验平台的评测与校正引擎：校正器 · 评测器 · 数据引擎。</a:t>
            </a:r>
            <a:endParaRPr lang="zh-CN" sz="1050" dirty="0"/>
          </a:p>
        </p:txBody>
      </p:sp>
      <p:sp>
        <p:nvSpPr>
          <p:cNvPr id="41" name="Shape 39"/>
          <p:cNvSpPr/>
          <p:nvPr/>
        </p:nvSpPr>
        <p:spPr>
          <a:xfrm>
            <a:off x="548640" y="5020056"/>
            <a:ext cx="4754880" cy="576072"/>
          </a:xfrm>
          <a:prstGeom prst="roundRect">
            <a:avLst>
              <a:gd name="adj" fmla="val 15873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31520" y="5020056"/>
            <a:ext cx="43891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dirty="0">
                <a:solidFill>
                  <a:srgbClr val="8A82A3"/>
                </a:solidFill>
              </a:rPr>
              <a:t>没有世界模型</a:t>
            </a:r>
            <a:endParaRPr lang="zh-CN" sz="12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zh-CN" altLang="en-US" sz="1300" b="1" dirty="0">
                <a:solidFill>
                  <a:srgbClr val="5A5177"/>
                </a:solidFill>
              </a:rPr>
              <a:t>每个候选都上真机</a:t>
            </a:r>
            <a:endParaRPr lang="zh-CN" sz="1200" dirty="0"/>
          </a:p>
        </p:txBody>
      </p:sp>
      <p:sp>
        <p:nvSpPr>
          <p:cNvPr id="43" name="Shape 41"/>
          <p:cNvSpPr/>
          <p:nvPr/>
        </p:nvSpPr>
        <p:spPr>
          <a:xfrm>
            <a:off x="5413248" y="5308092"/>
            <a:ext cx="457200" cy="0"/>
          </a:xfrm>
          <a:prstGeom prst="line">
            <a:avLst/>
          </a:prstGeom>
          <a:noFill/>
          <a:ln w="25400">
            <a:solidFill>
              <a:srgbClr val="6B3FD4"/>
            </a:solidFill>
            <a:prstDash val="solid"/>
            <a:tailEnd type="triangle"/>
          </a:ln>
        </p:spPr>
      </p:sp>
      <p:sp>
        <p:nvSpPr>
          <p:cNvPr id="44" name="Shape 42"/>
          <p:cNvSpPr/>
          <p:nvPr/>
        </p:nvSpPr>
        <p:spPr>
          <a:xfrm>
            <a:off x="5980176" y="5020056"/>
            <a:ext cx="5662879" cy="576072"/>
          </a:xfrm>
          <a:prstGeom prst="roundRect">
            <a:avLst>
              <a:gd name="adj" fmla="val 15873"/>
            </a:avLst>
          </a:prstGeom>
          <a:solidFill>
            <a:srgbClr val="F1ECFD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163056" y="5020056"/>
            <a:ext cx="5333695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dirty="0">
                <a:solidFill>
                  <a:srgbClr val="6B3FD4"/>
                </a:solidFill>
              </a:rPr>
              <a:t>世界模型先筛 · 目标</a:t>
            </a:r>
            <a:endParaRPr lang="zh-CN" sz="12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真机验证量 −80%</a:t>
            </a:r>
            <a:endParaRPr lang="zh-C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06 · PRODUCTS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三款成长伙伴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A1 百元级入户，Z1 3,000 元级走量，Q1 2 万内做操作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19072"/>
            <a:ext cx="11094415" cy="255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250" dirty="0">
                <a:solidFill>
                  <a:srgbClr val="5A5177"/>
                </a:solidFill>
              </a:rPr>
              <a:t>设计先于功能：外观一定要有设计感，每一处软硬件都为陪孩子成长而设计；是一个完整的伙伴，不是功能的堆叠。</a:t>
            </a:r>
            <a:endParaRPr lang="zh-CN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157603"/>
            <a:ext cx="3545738" cy="4078605"/>
          </a:xfrm>
          <a:prstGeom prst="roundRect">
            <a:avLst>
              <a:gd name="adj" fmla="val 257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777240" y="2340483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000" b="1" spc="100" kern="0" dirty="0">
                <a:solidFill>
                  <a:srgbClr val="6B3FD4"/>
                </a:solidFill>
              </a:rPr>
              <a:t>桌面款 · 入户</a:t>
            </a:r>
            <a:endParaRPr lang="zh-CN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578227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400" b="1" dirty="0">
                <a:solidFill>
                  <a:srgbClr val="6B3FD4"/>
                </a:solidFill>
              </a:rPr>
              <a:t>百元级</a:t>
            </a:r>
            <a:endParaRPr lang="zh-CN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035427"/>
            <a:ext cx="3088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600" b="1" dirty="0">
                <a:solidFill>
                  <a:srgbClr val="1B1430"/>
                </a:solidFill>
              </a:rPr>
              <a:t>A1</a:t>
            </a:r>
            <a:endParaRPr lang="zh-CN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401187"/>
            <a:ext cx="3088538" cy="641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百元级桌面陪伴小机器人。</a:t>
            </a:r>
            <a:endParaRPr lang="zh-CN" sz="11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会说话、会看、会表情，不做操作——</a:t>
            </a:r>
            <a:endParaRPr lang="zh-CN" sz="11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让家庭用最低门槛拥有第一台。</a:t>
            </a:r>
            <a:endParaRPr lang="zh-CN" sz="1150" dirty="0"/>
          </a:p>
        </p:txBody>
      </p:sp>
      <p:sp>
        <p:nvSpPr>
          <p:cNvPr id="10" name="Shape 8"/>
          <p:cNvSpPr/>
          <p:nvPr/>
        </p:nvSpPr>
        <p:spPr>
          <a:xfrm>
            <a:off x="777240" y="4188714"/>
            <a:ext cx="3088538" cy="0"/>
          </a:xfrm>
          <a:prstGeom prst="line">
            <a:avLst/>
          </a:prstGeom>
          <a:noFill/>
          <a:ln w="9525">
            <a:solidFill>
              <a:srgbClr val="E3DAF4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4316730"/>
            <a:ext cx="566928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形态</a:t>
            </a:r>
            <a:endParaRPr lang="zh-CN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1344168" y="4316730"/>
            <a:ext cx="2521610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桌面摆件尺寸，</a:t>
            </a:r>
            <a:endParaRPr lang="zh-CN" sz="1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表情屏 + 摄像头 + 麦克风阵列</a:t>
            </a:r>
            <a:endParaRPr lang="zh-CN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839272"/>
            <a:ext cx="566928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定位</a:t>
            </a:r>
            <a:endParaRPr lang="zh-CN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344168" y="4839272"/>
            <a:ext cx="2521610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入门与走量：最便宜的入户与数据入口</a:t>
            </a:r>
            <a:endParaRPr lang="zh-CN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5194173"/>
            <a:ext cx="566928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进展</a:t>
            </a:r>
            <a:endParaRPr lang="zh-CN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1344168" y="5194173"/>
            <a:ext cx="2521610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规划中，与 Z1 / Q1 共用同一套世界模型与课程</a:t>
            </a:r>
            <a:endParaRPr lang="zh-CN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5716715"/>
            <a:ext cx="566928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售价</a:t>
            </a:r>
            <a:endParaRPr lang="zh-CN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1344168" y="5716715"/>
            <a:ext cx="2521610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b="1" dirty="0">
                <a:solidFill>
                  <a:srgbClr val="6B3FD4"/>
                </a:solidFill>
              </a:rPr>
              <a:t>百元级（目标）</a:t>
            </a:r>
            <a:endParaRPr lang="zh-CN" sz="1000" dirty="0"/>
          </a:p>
        </p:txBody>
      </p:sp>
      <p:sp>
        <p:nvSpPr>
          <p:cNvPr id="19" name="Shape 17"/>
          <p:cNvSpPr/>
          <p:nvPr/>
        </p:nvSpPr>
        <p:spPr>
          <a:xfrm>
            <a:off x="4322978" y="2157603"/>
            <a:ext cx="3545738" cy="4078605"/>
          </a:xfrm>
          <a:prstGeom prst="roundRect">
            <a:avLst>
              <a:gd name="adj" fmla="val 257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4551578" y="2340483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000" b="1" spc="100" kern="0" dirty="0">
                <a:solidFill>
                  <a:srgbClr val="2F6FC4"/>
                </a:solidFill>
              </a:rPr>
              <a:t>实验款 · 走量</a:t>
            </a:r>
            <a:endParaRPr lang="zh-CN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4551578" y="2578227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400" b="1" dirty="0">
                <a:solidFill>
                  <a:srgbClr val="2F6FC4"/>
                </a:solidFill>
              </a:rPr>
              <a:t>3,000 元级</a:t>
            </a:r>
            <a:endParaRPr lang="zh-CN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4551578" y="3035427"/>
            <a:ext cx="3088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600" b="1" dirty="0">
                <a:solidFill>
                  <a:srgbClr val="1B1430"/>
                </a:solidFill>
              </a:rPr>
              <a:t>Z1</a:t>
            </a:r>
            <a:endParaRPr lang="zh-CN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4551578" y="3401187"/>
            <a:ext cx="3088538" cy="439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桌面双足小鸭。会走、会看、会做表情；孩子做平衡与步态实验、教它动作。</a:t>
            </a:r>
            <a:endParaRPr lang="zh-CN" sz="1150" dirty="0"/>
          </a:p>
        </p:txBody>
      </p:sp>
      <p:sp>
        <p:nvSpPr>
          <p:cNvPr id="24" name="Shape 22"/>
          <p:cNvSpPr/>
          <p:nvPr/>
        </p:nvSpPr>
        <p:spPr>
          <a:xfrm>
            <a:off x="4551578" y="4188714"/>
            <a:ext cx="3088538" cy="0"/>
          </a:xfrm>
          <a:prstGeom prst="line">
            <a:avLst/>
          </a:prstGeom>
          <a:noFill/>
          <a:ln w="9525">
            <a:solidFill>
              <a:srgbClr val="E3DAF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51578" y="4316730"/>
            <a:ext cx="566928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形态</a:t>
            </a:r>
            <a:endParaRPr lang="zh-CN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5118506" y="4316730"/>
            <a:ext cx="2521610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双足鸭形，头部相机 + 可开合的喙</a:t>
            </a:r>
            <a:endParaRPr lang="zh-CN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4551578" y="4839272"/>
            <a:ext cx="566928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自由度</a:t>
            </a:r>
            <a:endParaRPr lang="zh-CN" sz="950" dirty="0"/>
          </a:p>
        </p:txBody>
      </p:sp>
      <p:sp>
        <p:nvSpPr>
          <p:cNvPr id="28" name="Text 26"/>
          <p:cNvSpPr txBox="1"/>
          <p:nvPr/>
        </p:nvSpPr>
        <p:spPr>
          <a:xfrm>
            <a:off x="5118506" y="4839272"/>
            <a:ext cx="2521610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14（双腿 5 × 2 + 头颈 4）</a:t>
            </a:r>
            <a:endParaRPr lang="zh-CN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4551578" y="5194173"/>
            <a:ext cx="566928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进展</a:t>
            </a:r>
            <a:endParaRPr lang="zh-CN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118506" y="5194173"/>
            <a:ext cx="2521610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RL 训练管线（PPO）与智能操作台已接入</a:t>
            </a:r>
            <a:endParaRPr lang="zh-CN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4551578" y="5716715"/>
            <a:ext cx="566928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售价</a:t>
            </a:r>
            <a:endParaRPr lang="zh-CN" sz="950" dirty="0"/>
          </a:p>
        </p:txBody>
      </p:sp>
      <p:sp>
        <p:nvSpPr>
          <p:cNvPr id="32" name="Text 30"/>
          <p:cNvSpPr txBox="1"/>
          <p:nvPr/>
        </p:nvSpPr>
        <p:spPr>
          <a:xfrm>
            <a:off x="5118506" y="5716715"/>
            <a:ext cx="2521610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b="1" dirty="0">
                <a:solidFill>
                  <a:srgbClr val="2F6FC4"/>
                </a:solidFill>
              </a:rPr>
              <a:t>3,000 元级</a:t>
            </a:r>
            <a:endParaRPr lang="zh-CN" sz="1000" dirty="0"/>
          </a:p>
        </p:txBody>
      </p:sp>
      <p:sp>
        <p:nvSpPr>
          <p:cNvPr id="33" name="Shape 31"/>
          <p:cNvSpPr/>
          <p:nvPr/>
        </p:nvSpPr>
        <p:spPr>
          <a:xfrm>
            <a:off x="8097317" y="2157603"/>
            <a:ext cx="3545738" cy="4078605"/>
          </a:xfrm>
          <a:prstGeom prst="roundRect">
            <a:avLst>
              <a:gd name="adj" fmla="val 257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34" name="Text 32"/>
          <p:cNvSpPr txBox="1"/>
          <p:nvPr/>
        </p:nvSpPr>
        <p:spPr>
          <a:xfrm>
            <a:off x="8325917" y="2340483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000" b="1" spc="100" kern="0" dirty="0">
                <a:solidFill>
                  <a:srgbClr val="A8731A"/>
                </a:solidFill>
              </a:rPr>
              <a:t>完整款 · 操作</a:t>
            </a:r>
            <a:endParaRPr lang="zh-CN" sz="1000" dirty="0"/>
          </a:p>
        </p:txBody>
      </p:sp>
      <p:sp>
        <p:nvSpPr>
          <p:cNvPr id="35" name="Text 33"/>
          <p:cNvSpPr txBox="1"/>
          <p:nvPr/>
        </p:nvSpPr>
        <p:spPr>
          <a:xfrm>
            <a:off x="8325917" y="2578227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400" b="1" dirty="0">
                <a:solidFill>
                  <a:srgbClr val="A8731A"/>
                </a:solidFill>
              </a:rPr>
              <a:t>2 万元以内</a:t>
            </a:r>
            <a:endParaRPr lang="zh-CN" sz="2400" dirty="0"/>
          </a:p>
        </p:txBody>
      </p:sp>
      <p:sp>
        <p:nvSpPr>
          <p:cNvPr id="36" name="Text 34"/>
          <p:cNvSpPr txBox="1"/>
          <p:nvPr/>
        </p:nvSpPr>
        <p:spPr>
          <a:xfrm>
            <a:off x="8325917" y="3035427"/>
            <a:ext cx="308853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600" b="1" dirty="0">
                <a:solidFill>
                  <a:srgbClr val="1B1430"/>
                </a:solidFill>
              </a:rPr>
              <a:t>轮式双臂机器人 · Q1</a:t>
            </a:r>
            <a:endParaRPr lang="zh-CN" sz="1600" dirty="0"/>
          </a:p>
        </p:txBody>
      </p:sp>
      <p:sp>
        <p:nvSpPr>
          <p:cNvPr id="37" name="Text 35"/>
          <p:cNvSpPr txBox="1"/>
          <p:nvPr/>
        </p:nvSpPr>
        <p:spPr>
          <a:xfrm>
            <a:off x="8325917" y="3401187"/>
            <a:ext cx="3088538" cy="439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能移动、能双臂操作。第一代技能：聊天 · 整理书桌 · 下五子棋。</a:t>
            </a:r>
            <a:endParaRPr lang="zh-CN" sz="1150" dirty="0"/>
          </a:p>
        </p:txBody>
      </p:sp>
      <p:sp>
        <p:nvSpPr>
          <p:cNvPr id="38" name="Shape 36"/>
          <p:cNvSpPr/>
          <p:nvPr/>
        </p:nvSpPr>
        <p:spPr>
          <a:xfrm>
            <a:off x="8325917" y="4188714"/>
            <a:ext cx="3088538" cy="0"/>
          </a:xfrm>
          <a:prstGeom prst="line">
            <a:avLst/>
          </a:prstGeom>
          <a:noFill/>
          <a:ln w="9525">
            <a:solidFill>
              <a:srgbClr val="E3DAF4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8325917" y="4316730"/>
            <a:ext cx="566928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形态</a:t>
            </a:r>
            <a:endParaRPr lang="zh-CN" sz="950" dirty="0"/>
          </a:p>
        </p:txBody>
      </p:sp>
      <p:sp>
        <p:nvSpPr>
          <p:cNvPr id="40" name="Text 38"/>
          <p:cNvSpPr txBox="1"/>
          <p:nvPr/>
        </p:nvSpPr>
        <p:spPr>
          <a:xfrm>
            <a:off x="8892845" y="4316730"/>
            <a:ext cx="2521610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轮式全向底盘 + 双臂 + 头部 RGB-D 相机</a:t>
            </a:r>
            <a:endParaRPr lang="zh-CN" sz="1000" dirty="0"/>
          </a:p>
        </p:txBody>
      </p:sp>
      <p:sp>
        <p:nvSpPr>
          <p:cNvPr id="41" name="Text 39"/>
          <p:cNvSpPr txBox="1"/>
          <p:nvPr/>
        </p:nvSpPr>
        <p:spPr>
          <a:xfrm>
            <a:off x="8325917" y="4839272"/>
            <a:ext cx="566928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自由度</a:t>
            </a:r>
            <a:endParaRPr lang="zh-CN" sz="950" dirty="0"/>
          </a:p>
        </p:txBody>
      </p:sp>
      <p:sp>
        <p:nvSpPr>
          <p:cNvPr id="42" name="Text 40"/>
          <p:cNvSpPr txBox="1"/>
          <p:nvPr/>
        </p:nvSpPr>
        <p:spPr>
          <a:xfrm>
            <a:off x="8892845" y="4839272"/>
            <a:ext cx="2521610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双臂 6 × 2 + 夹爪 × 2；底盘 3</a:t>
            </a:r>
            <a:endParaRPr lang="zh-CN" sz="1000" dirty="0"/>
          </a:p>
        </p:txBody>
      </p:sp>
      <p:sp>
        <p:nvSpPr>
          <p:cNvPr id="43" name="Text 41"/>
          <p:cNvSpPr txBox="1"/>
          <p:nvPr/>
        </p:nvSpPr>
        <p:spPr>
          <a:xfrm>
            <a:off x="8325917" y="5194173"/>
            <a:ext cx="566928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安全</a:t>
            </a:r>
            <a:endParaRPr lang="zh-CN" sz="950" dirty="0"/>
          </a:p>
        </p:txBody>
      </p:sp>
      <p:sp>
        <p:nvSpPr>
          <p:cNvPr id="44" name="Text 42"/>
          <p:cNvSpPr txBox="1"/>
          <p:nvPr/>
        </p:nvSpPr>
        <p:spPr>
          <a:xfrm>
            <a:off x="8892845" y="5194173"/>
            <a:ext cx="2521610" cy="522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dirty="0">
                <a:solidFill>
                  <a:srgbClr val="1B1430"/>
                </a:solidFill>
              </a:rPr>
              <a:t>单臂 ≤ 500 g · 末端 ≤ 0.5 m/s · 碰撞停机</a:t>
            </a:r>
            <a:endParaRPr lang="zh-CN" sz="1000" dirty="0"/>
          </a:p>
        </p:txBody>
      </p:sp>
      <p:sp>
        <p:nvSpPr>
          <p:cNvPr id="45" name="Text 43"/>
          <p:cNvSpPr txBox="1"/>
          <p:nvPr/>
        </p:nvSpPr>
        <p:spPr>
          <a:xfrm>
            <a:off x="8325917" y="5716715"/>
            <a:ext cx="566928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8A82A3"/>
                </a:solidFill>
              </a:rPr>
              <a:t>售价</a:t>
            </a:r>
            <a:endParaRPr lang="zh-CN" sz="950" dirty="0"/>
          </a:p>
        </p:txBody>
      </p:sp>
      <p:sp>
        <p:nvSpPr>
          <p:cNvPr id="46" name="Text 44"/>
          <p:cNvSpPr txBox="1"/>
          <p:nvPr/>
        </p:nvSpPr>
        <p:spPr>
          <a:xfrm>
            <a:off x="8892845" y="5716715"/>
            <a:ext cx="2521610" cy="3549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000" b="1" dirty="0">
                <a:solidFill>
                  <a:srgbClr val="A8731A"/>
                </a:solidFill>
              </a:rPr>
              <a:t>2 万元以内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06 · PRODUCTS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产品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一套大脑，三副身体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百元级的 A1 先进家，3,000 元级的 Z1 走量，2 万以内的 Q1 做真正的操作；三款都每月变强。</a:t>
            </a:r>
            <a:endParaRPr lang="zh-CN" sz="1400" dirty="0"/>
          </a:p>
        </p:txBody>
      </p:sp>
      <p:pic>
        <p:nvPicPr>
          <p:cNvPr id="7" name="Image 0" descr="产品规划示意 · 从桌面伙伴到家庭机器人（价格均为目标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737360"/>
            <a:ext cx="5943600" cy="29718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48640" y="4764024"/>
            <a:ext cx="5943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dirty="0">
                <a:solidFill>
                  <a:srgbClr val="8A82A3"/>
                </a:solidFill>
              </a:rPr>
              <a:t>产品规划示意 · 从桌面伙伴到家庭机器人（价格均为目标）</a:t>
            </a:r>
            <a:endParaRPr lang="zh-CN" sz="950" dirty="0"/>
          </a:p>
        </p:txBody>
      </p:sp>
      <p:sp>
        <p:nvSpPr>
          <p:cNvPr id="9" name="Shape 6"/>
          <p:cNvSpPr/>
          <p:nvPr/>
        </p:nvSpPr>
        <p:spPr>
          <a:xfrm>
            <a:off x="6812280" y="1737360"/>
            <a:ext cx="4830775" cy="1014984"/>
          </a:xfrm>
          <a:prstGeom prst="roundRect">
            <a:avLst>
              <a:gd name="adj" fmla="val 900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995160" y="1961388"/>
            <a:ext cx="566928" cy="566928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995160" y="196138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800" b="1" dirty="0">
                <a:solidFill>
                  <a:srgbClr val="FFFFFF"/>
                </a:solidFill>
              </a:rPr>
              <a:t>智</a:t>
            </a:r>
            <a:endParaRPr lang="zh-CN" sz="1800" dirty="0"/>
          </a:p>
        </p:txBody>
      </p:sp>
      <p:sp>
        <p:nvSpPr>
          <p:cNvPr id="12" name="Shape 9"/>
          <p:cNvSpPr/>
          <p:nvPr/>
        </p:nvSpPr>
        <p:spPr>
          <a:xfrm>
            <a:off x="10865815" y="1892808"/>
            <a:ext cx="594360" cy="237744"/>
          </a:xfrm>
          <a:prstGeom prst="roundRect">
            <a:avLst>
              <a:gd name="adj" fmla="val 50000"/>
            </a:avLst>
          </a:prstGeom>
          <a:solidFill>
            <a:srgbClr val="F1ECFD"/>
          </a:solidFill>
          <a:ln w="9525">
            <a:solidFill>
              <a:srgbClr val="F1ECFD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0865815" y="1892808"/>
            <a:ext cx="594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00" b="1" dirty="0">
                <a:solidFill>
                  <a:srgbClr val="6B3FD4"/>
                </a:solidFill>
              </a:rPr>
              <a:t>自研</a:t>
            </a:r>
            <a:endParaRPr lang="zh-CN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7726680" y="1865376"/>
            <a:ext cx="30019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世界模型</a:t>
            </a:r>
            <a:endParaRPr lang="zh-CN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7726680" y="2194560"/>
            <a:ext cx="3733495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dirty="0">
                <a:solidFill>
                  <a:srgbClr val="5A5177"/>
                </a:solidFill>
              </a:rPr>
              <a:t>校正器 · 评测器 · 数据引擎，三款共用</a:t>
            </a:r>
            <a:endParaRPr lang="zh-CN" sz="1100" dirty="0"/>
          </a:p>
        </p:txBody>
      </p:sp>
      <p:sp>
        <p:nvSpPr>
          <p:cNvPr id="16" name="Shape 13"/>
          <p:cNvSpPr/>
          <p:nvPr/>
        </p:nvSpPr>
        <p:spPr>
          <a:xfrm>
            <a:off x="6812280" y="2862072"/>
            <a:ext cx="4830775" cy="1014984"/>
          </a:xfrm>
          <a:prstGeom prst="roundRect">
            <a:avLst>
              <a:gd name="adj" fmla="val 900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995160" y="3086100"/>
            <a:ext cx="566928" cy="566928"/>
          </a:xfrm>
          <a:prstGeom prst="ellipse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6995160" y="30861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800" b="1" dirty="0">
                <a:solidFill>
                  <a:srgbClr val="FFFFFF"/>
                </a:solidFill>
              </a:rPr>
              <a:t>技</a:t>
            </a:r>
            <a:endParaRPr lang="zh-CN" sz="1800" dirty="0"/>
          </a:p>
        </p:txBody>
      </p:sp>
      <p:sp>
        <p:nvSpPr>
          <p:cNvPr id="19" name="Shape 16"/>
          <p:cNvSpPr/>
          <p:nvPr/>
        </p:nvSpPr>
        <p:spPr>
          <a:xfrm>
            <a:off x="10637215" y="3017520"/>
            <a:ext cx="822960" cy="237744"/>
          </a:xfrm>
          <a:prstGeom prst="roundRect">
            <a:avLst>
              <a:gd name="adj" fmla="val 50000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10637215" y="3017520"/>
            <a:ext cx="8229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00" b="1" dirty="0">
                <a:solidFill>
                  <a:srgbClr val="2F6FC4"/>
                </a:solidFill>
              </a:rPr>
              <a:t>自研核心</a:t>
            </a:r>
            <a:endParaRPr lang="zh-CN" sz="900" dirty="0"/>
          </a:p>
        </p:txBody>
      </p:sp>
      <p:sp>
        <p:nvSpPr>
          <p:cNvPr id="21" name="Text 18"/>
          <p:cNvSpPr txBox="1"/>
          <p:nvPr/>
        </p:nvSpPr>
        <p:spPr>
          <a:xfrm>
            <a:off x="7726680" y="2990088"/>
            <a:ext cx="277337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技能</a:t>
            </a:r>
            <a:endParaRPr lang="zh-CN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7726680" y="3319272"/>
            <a:ext cx="3733495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dirty="0">
                <a:solidFill>
                  <a:srgbClr val="5A5177"/>
                </a:solidFill>
              </a:rPr>
              <a:t>步态 · 动作模仿 · 遥操作 · 教育课程；</a:t>
            </a:r>
            <a:endParaRPr lang="zh-CN" sz="11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dirty="0">
                <a:solidFill>
                  <a:srgbClr val="5A5177"/>
                </a:solidFill>
              </a:rPr>
              <a:t>RSI 平台自动迭代，每月 OTA</a:t>
            </a:r>
            <a:endParaRPr lang="zh-CN" sz="1100" dirty="0"/>
          </a:p>
        </p:txBody>
      </p:sp>
      <p:sp>
        <p:nvSpPr>
          <p:cNvPr id="23" name="Shape 20"/>
          <p:cNvSpPr/>
          <p:nvPr/>
        </p:nvSpPr>
        <p:spPr>
          <a:xfrm>
            <a:off x="6812280" y="3986784"/>
            <a:ext cx="4830775" cy="1014984"/>
          </a:xfrm>
          <a:prstGeom prst="roundRect">
            <a:avLst>
              <a:gd name="adj" fmla="val 900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6995160" y="4210812"/>
            <a:ext cx="566928" cy="566928"/>
          </a:xfrm>
          <a:prstGeom prst="ellipse">
            <a:avLst>
              <a:gd name="adj" fmla="val 50000"/>
            </a:avLst>
          </a:prstGeom>
          <a:solidFill>
            <a:srgbClr val="F2B84B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6995160" y="421081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800" b="1" dirty="0">
                <a:solidFill>
                  <a:srgbClr val="FFFFFF"/>
                </a:solidFill>
              </a:rPr>
              <a:t>体</a:t>
            </a:r>
            <a:endParaRPr lang="zh-CN" sz="1800" dirty="0"/>
          </a:p>
        </p:txBody>
      </p:sp>
      <p:sp>
        <p:nvSpPr>
          <p:cNvPr id="26" name="Shape 23"/>
          <p:cNvSpPr/>
          <p:nvPr/>
        </p:nvSpPr>
        <p:spPr>
          <a:xfrm>
            <a:off x="10051816" y="4142232"/>
            <a:ext cx="1408359" cy="237744"/>
          </a:xfrm>
          <a:prstGeom prst="roundRect">
            <a:avLst>
              <a:gd name="adj" fmla="val 50000"/>
            </a:avLst>
          </a:prstGeom>
          <a:solidFill>
            <a:srgbClr val="FDF4E1"/>
          </a:solidFill>
          <a:ln w="9525">
            <a:solidFill>
              <a:srgbClr val="FDF4E1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10051816" y="4142232"/>
            <a:ext cx="140835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00" b="1" dirty="0">
                <a:solidFill>
                  <a:srgbClr val="A8731A"/>
                </a:solidFill>
              </a:rPr>
              <a:t>开源基座 + 自研改造</a:t>
            </a:r>
            <a:endParaRPr lang="zh-CN" sz="900" dirty="0"/>
          </a:p>
        </p:txBody>
      </p:sp>
      <p:sp>
        <p:nvSpPr>
          <p:cNvPr id="28" name="Text 25"/>
          <p:cNvSpPr txBox="1"/>
          <p:nvPr/>
        </p:nvSpPr>
        <p:spPr>
          <a:xfrm>
            <a:off x="7726680" y="4114800"/>
            <a:ext cx="2187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本体</a:t>
            </a:r>
            <a:endParaRPr lang="zh-CN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7726680" y="4443984"/>
            <a:ext cx="3733495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dirty="0">
                <a:solidFill>
                  <a:srgbClr val="5A5177"/>
                </a:solidFill>
              </a:rPr>
              <a:t>基于成熟开源平台；外观设计、儿童安全与量产改造自研</a:t>
            </a:r>
            <a:endParaRPr lang="zh-CN" sz="1100" dirty="0"/>
          </a:p>
        </p:txBody>
      </p:sp>
      <p:sp>
        <p:nvSpPr>
          <p:cNvPr id="30" name="Shape 27"/>
          <p:cNvSpPr/>
          <p:nvPr/>
        </p:nvSpPr>
        <p:spPr>
          <a:xfrm>
            <a:off x="548640" y="5129784"/>
            <a:ext cx="11094415" cy="484632"/>
          </a:xfrm>
          <a:prstGeom prst="roundRect">
            <a:avLst>
              <a:gd name="adj" fmla="val 15094"/>
            </a:avLst>
          </a:prstGeom>
          <a:solidFill>
            <a:srgbClr val="F0EBFA"/>
          </a:solidFill>
          <a:ln w="9525">
            <a:solidFill>
              <a:srgbClr val="E3DAF4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77240" y="5129784"/>
            <a:ext cx="10637215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200" dirty="0">
                <a:solidFill>
                  <a:srgbClr val="1B1430"/>
                </a:solidFill>
              </a:rPr>
              <a:t>内部还有第三台：面向通用家庭场景的机器人，已在办公区搭建的家庭场景中测试，对应第三阶段。</a:t>
            </a:r>
            <a:endParaRPr lang="zh-C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07 · RSI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RSI 实验平台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软硬打通，机器人自己变强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19072"/>
            <a:ext cx="11094415" cy="474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250" dirty="0">
                <a:solidFill>
                  <a:srgbClr val="1B1430"/>
                </a:solidFill>
              </a:rPr>
              <a:t>RSI · Recursive Self-Improvement（递归自我进化）：训练 → 评测 → 真机回归 → 发布 → 真机数据回流 → 再训练，整条链路已经打通，人只定目标和安全边界；6 个月内先让第一个功能「推理速度」全自动迭代，其余环节仍由人起训。这就是我们的核心竞争力。</a:t>
            </a:r>
            <a:endParaRPr lang="zh-CN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592832"/>
            <a:ext cx="3545738" cy="1482852"/>
          </a:xfrm>
          <a:prstGeom prst="roundRect">
            <a:avLst>
              <a:gd name="adj" fmla="val 616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2955950" y="2784856"/>
            <a:ext cx="937260" cy="237744"/>
          </a:xfrm>
          <a:prstGeom prst="roundRect">
            <a:avLst>
              <a:gd name="adj" fmla="val 50000"/>
            </a:avLst>
          </a:prstGeom>
          <a:solidFill>
            <a:srgbClr val="F1ECFD"/>
          </a:solidFill>
          <a:ln w="9525">
            <a:solidFill>
              <a:srgbClr val="F1ECF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2955950" y="2784856"/>
            <a:ext cx="9372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00" b="1" dirty="0">
                <a:solidFill>
                  <a:srgbClr val="6B3FD4"/>
                </a:solidFill>
              </a:rPr>
              <a:t>核心竞争力</a:t>
            </a:r>
            <a:endParaRPr lang="zh-CN" sz="9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2757424"/>
            <a:ext cx="209641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软硬打通</a:t>
            </a:r>
            <a:endParaRPr lang="zh-CN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3141472"/>
            <a:ext cx="3143402" cy="842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同一套平台既管模型链路，也管真机：遥操作、数采、真机回归、每月 OTA 都在环里。只有仿真或只有本体，这个环闭不上。</a:t>
            </a:r>
            <a:endParaRPr lang="zh-CN" sz="1150" dirty="0"/>
          </a:p>
        </p:txBody>
      </p:sp>
      <p:sp>
        <p:nvSpPr>
          <p:cNvPr id="10" name="Shape 8"/>
          <p:cNvSpPr/>
          <p:nvPr/>
        </p:nvSpPr>
        <p:spPr>
          <a:xfrm>
            <a:off x="4322978" y="2592832"/>
            <a:ext cx="3545738" cy="1482852"/>
          </a:xfrm>
          <a:prstGeom prst="roundRect">
            <a:avLst>
              <a:gd name="adj" fmla="val 616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958889" y="2784856"/>
            <a:ext cx="708660" cy="237744"/>
          </a:xfrm>
          <a:prstGeom prst="roundRect">
            <a:avLst>
              <a:gd name="adj" fmla="val 50000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58889" y="2784856"/>
            <a:ext cx="7086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00" b="1" dirty="0">
                <a:solidFill>
                  <a:srgbClr val="2F6FC4"/>
                </a:solidFill>
              </a:rPr>
              <a:t>已上线</a:t>
            </a:r>
            <a:endParaRPr lang="zh-CN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4524146" y="2757424"/>
            <a:ext cx="232501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已有原型</a:t>
            </a:r>
            <a:endParaRPr lang="zh-CN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524146" y="3141472"/>
            <a:ext cx="3143402" cy="842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智能化交互操作平台（遥操作 · 数采 · 推理）与 SuperAgent 五 Agent 自动实验闭环已上线，</a:t>
            </a:r>
            <a:endParaRPr lang="zh-CN" sz="11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已接入 Z1 RL。</a:t>
            </a:r>
            <a:endParaRPr lang="zh-CN" sz="1150" dirty="0"/>
          </a:p>
        </p:txBody>
      </p:sp>
      <p:sp>
        <p:nvSpPr>
          <p:cNvPr id="15" name="Shape 13"/>
          <p:cNvSpPr/>
          <p:nvPr/>
        </p:nvSpPr>
        <p:spPr>
          <a:xfrm>
            <a:off x="8097317" y="2592832"/>
            <a:ext cx="3545738" cy="1482852"/>
          </a:xfrm>
          <a:prstGeom prst="roundRect">
            <a:avLst>
              <a:gd name="adj" fmla="val 6166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0847527" y="2784856"/>
            <a:ext cx="594360" cy="237744"/>
          </a:xfrm>
          <a:prstGeom prst="roundRect">
            <a:avLst>
              <a:gd name="adj" fmla="val 50000"/>
            </a:avLst>
          </a:prstGeom>
          <a:solidFill>
            <a:srgbClr val="FDF4E1"/>
          </a:solidFill>
          <a:ln w="9525">
            <a:solidFill>
              <a:srgbClr val="FDF4E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847527" y="2784856"/>
            <a:ext cx="594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00" b="1" dirty="0">
                <a:solidFill>
                  <a:srgbClr val="A8731A"/>
                </a:solidFill>
              </a:rPr>
              <a:t>复利</a:t>
            </a:r>
            <a:endParaRPr lang="zh-CN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8298485" y="2757424"/>
            <a:ext cx="243931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越跑越快</a:t>
            </a:r>
            <a:endParaRPr lang="zh-CN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298485" y="3141472"/>
            <a:ext cx="3143402" cy="842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每一轮实验都加数据、加技能；迭代周期就是复利速度。6 个月先让「推理速度」全自动迭代。</a:t>
            </a:r>
            <a:endParaRPr lang="zh-CN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4566158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DF4E1"/>
          </a:solidFill>
          <a:ln w="19050">
            <a:solidFill>
              <a:srgbClr val="F2B84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03504" y="4566158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目标与安全边界</a:t>
            </a:r>
            <a:endParaRPr lang="zh-CN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zh-CN" altLang="en-US" sz="950" b="1" dirty="0">
                <a:solidFill>
                  <a:srgbClr val="A8731A"/>
                </a:solidFill>
              </a:rPr>
              <a:t>人工</a:t>
            </a:r>
            <a:endParaRPr lang="zh-CN" sz="1200" dirty="0"/>
          </a:p>
        </p:txBody>
      </p:sp>
      <p:sp>
        <p:nvSpPr>
          <p:cNvPr id="22" name="Shape 20"/>
          <p:cNvSpPr/>
          <p:nvPr/>
        </p:nvSpPr>
        <p:spPr>
          <a:xfrm>
            <a:off x="2205685" y="4904486"/>
            <a:ext cx="20116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2443429" y="4566158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2498293" y="4566158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任务与数据生成</a:t>
            </a:r>
            <a:endParaRPr lang="zh-CN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zh-CN" altLang="en-US" sz="950" b="1" dirty="0">
                <a:solidFill>
                  <a:srgbClr val="6B3FD4"/>
                </a:solidFill>
              </a:rPr>
              <a:t>自动</a:t>
            </a:r>
            <a:endParaRPr lang="zh-CN" sz="1200" dirty="0"/>
          </a:p>
        </p:txBody>
      </p:sp>
      <p:sp>
        <p:nvSpPr>
          <p:cNvPr id="25" name="Shape 23"/>
          <p:cNvSpPr/>
          <p:nvPr/>
        </p:nvSpPr>
        <p:spPr>
          <a:xfrm>
            <a:off x="4100474" y="4904486"/>
            <a:ext cx="20116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6" name="Shape 24"/>
          <p:cNvSpPr/>
          <p:nvPr/>
        </p:nvSpPr>
        <p:spPr>
          <a:xfrm>
            <a:off x="4338218" y="4566158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393082" y="4566158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训练</a:t>
            </a:r>
            <a:endParaRPr lang="zh-CN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zh-CN" altLang="en-US" sz="950" b="1" dirty="0">
                <a:solidFill>
                  <a:srgbClr val="6B3FD4"/>
                </a:solidFill>
              </a:rPr>
              <a:t>自动</a:t>
            </a:r>
            <a:endParaRPr lang="zh-CN" sz="1200" dirty="0"/>
          </a:p>
        </p:txBody>
      </p:sp>
      <p:sp>
        <p:nvSpPr>
          <p:cNvPr id="28" name="Shape 26"/>
          <p:cNvSpPr/>
          <p:nvPr/>
        </p:nvSpPr>
        <p:spPr>
          <a:xfrm>
            <a:off x="5995264" y="4904486"/>
            <a:ext cx="20116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6233008" y="4566158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287872" y="4566158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世界模型评测</a:t>
            </a:r>
            <a:endParaRPr lang="zh-CN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zh-CN" altLang="en-US" sz="950" b="1" dirty="0">
                <a:solidFill>
                  <a:srgbClr val="6B3FD4"/>
                </a:solidFill>
              </a:rPr>
              <a:t>自动</a:t>
            </a:r>
            <a:endParaRPr lang="zh-CN" sz="1200" dirty="0"/>
          </a:p>
        </p:txBody>
      </p:sp>
      <p:sp>
        <p:nvSpPr>
          <p:cNvPr id="31" name="Shape 29"/>
          <p:cNvSpPr/>
          <p:nvPr/>
        </p:nvSpPr>
        <p:spPr>
          <a:xfrm>
            <a:off x="7890053" y="4904486"/>
            <a:ext cx="20116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32" name="Shape 30"/>
          <p:cNvSpPr/>
          <p:nvPr/>
        </p:nvSpPr>
        <p:spPr>
          <a:xfrm>
            <a:off x="8127797" y="4566158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182661" y="4566158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真机回归</a:t>
            </a:r>
            <a:endParaRPr lang="zh-CN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zh-CN" altLang="en-US" sz="950" b="1" dirty="0">
                <a:solidFill>
                  <a:srgbClr val="6B3FD4"/>
                </a:solidFill>
              </a:rPr>
              <a:t>自动</a:t>
            </a:r>
            <a:endParaRPr lang="zh-CN" sz="1200" dirty="0"/>
          </a:p>
        </p:txBody>
      </p:sp>
      <p:sp>
        <p:nvSpPr>
          <p:cNvPr id="34" name="Shape 32"/>
          <p:cNvSpPr/>
          <p:nvPr/>
        </p:nvSpPr>
        <p:spPr>
          <a:xfrm>
            <a:off x="9784842" y="4904486"/>
            <a:ext cx="201168" cy="0"/>
          </a:xfrm>
          <a:prstGeom prst="line">
            <a:avLst/>
          </a:prstGeom>
          <a:noFill/>
          <a:ln w="19050">
            <a:solidFill>
              <a:srgbClr val="CFC3E9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10022586" y="4566158"/>
            <a:ext cx="1620469" cy="676656"/>
          </a:xfrm>
          <a:prstGeom prst="roundRect">
            <a:avLst>
              <a:gd name="adj" fmla="val 10811"/>
            </a:avLst>
          </a:prstGeom>
          <a:solidFill>
            <a:srgbClr val="FDF4E1"/>
          </a:solidFill>
          <a:ln w="19050">
            <a:solidFill>
              <a:srgbClr val="F2B84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10077450" y="4566158"/>
            <a:ext cx="15107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审批与 OTA</a:t>
            </a:r>
            <a:endParaRPr lang="zh-CN" sz="120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zh-CN" altLang="en-US" sz="950" b="1" dirty="0">
                <a:solidFill>
                  <a:srgbClr val="A8731A"/>
                </a:solidFill>
              </a:rPr>
              <a:t>人工</a:t>
            </a:r>
            <a:endParaRPr lang="zh-CN" sz="1200" dirty="0"/>
          </a:p>
        </p:txBody>
      </p:sp>
      <p:sp>
        <p:nvSpPr>
          <p:cNvPr id="37" name="Shape 35"/>
          <p:cNvSpPr/>
          <p:nvPr/>
        </p:nvSpPr>
        <p:spPr>
          <a:xfrm>
            <a:off x="10832821" y="5261102"/>
            <a:ext cx="0" cy="256032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</a:ln>
        </p:spPr>
      </p:sp>
      <p:sp>
        <p:nvSpPr>
          <p:cNvPr id="38" name="Shape 36"/>
          <p:cNvSpPr/>
          <p:nvPr/>
        </p:nvSpPr>
        <p:spPr>
          <a:xfrm flipH="1">
            <a:off x="1358875" y="5517134"/>
            <a:ext cx="9473946" cy="0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</a:ln>
        </p:spPr>
      </p:sp>
      <p:sp>
        <p:nvSpPr>
          <p:cNvPr id="39" name="Shape 37"/>
          <p:cNvSpPr/>
          <p:nvPr/>
        </p:nvSpPr>
        <p:spPr>
          <a:xfrm flipV="1">
            <a:off x="1358875" y="5270246"/>
            <a:ext cx="0" cy="246888"/>
          </a:xfrm>
          <a:prstGeom prst="line">
            <a:avLst/>
          </a:prstGeom>
          <a:noFill/>
          <a:ln w="15875">
            <a:solidFill>
              <a:srgbClr val="A084F0"/>
            </a:solidFill>
            <a:prstDash val="dash"/>
            <a:tailEnd type="triangle"/>
          </a:ln>
        </p:spPr>
      </p:sp>
      <p:sp>
        <p:nvSpPr>
          <p:cNvPr id="40" name="Shape 38"/>
          <p:cNvSpPr/>
          <p:nvPr/>
        </p:nvSpPr>
        <p:spPr>
          <a:xfrm>
            <a:off x="5270246" y="5379974"/>
            <a:ext cx="1651203" cy="274320"/>
          </a:xfrm>
          <a:prstGeom prst="roundRect">
            <a:avLst>
              <a:gd name="adj" fmla="val 50000"/>
            </a:avLst>
          </a:prstGeom>
          <a:solidFill>
            <a:srgbClr val="F7F5FC"/>
          </a:solidFill>
          <a:ln w="9525">
            <a:solidFill>
              <a:srgbClr val="F7F5FC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5270246" y="5379974"/>
            <a:ext cx="165120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000" b="1" dirty="0">
                <a:solidFill>
                  <a:srgbClr val="6B3FD4"/>
                </a:solidFill>
              </a:rPr>
              <a:t>真机数据回流 → 下一轮</a:t>
            </a:r>
            <a:endParaRPr lang="zh-CN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548640" y="573659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50" dirty="0">
                <a:solidFill>
                  <a:srgbClr val="8A82A3"/>
                </a:solidFill>
              </a:rPr>
              <a:t>一轮 RSI 迭代内部：黄框是人，其余全自动</a:t>
            </a:r>
            <a:endParaRPr lang="zh-CN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07 · RSI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RSI 实验平台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自进化 · 世界模型闭环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RSI 把「训练—评测—真机—数据」压成一条自动跑的环：迭代速度就是壁垒，而且越跑越快。</a:t>
            </a:r>
            <a:endParaRPr lang="zh-CN" sz="1400" dirty="0"/>
          </a:p>
        </p:txBody>
      </p:sp>
      <p:sp>
        <p:nvSpPr>
          <p:cNvPr id="7" name="Shape 5"/>
          <p:cNvSpPr/>
          <p:nvPr/>
        </p:nvSpPr>
        <p:spPr>
          <a:xfrm>
            <a:off x="1947672" y="2359152"/>
            <a:ext cx="2596896" cy="2596896"/>
          </a:xfrm>
          <a:prstGeom prst="ellipse">
            <a:avLst/>
          </a:prstGeom>
          <a:solidFill>
            <a:srgbClr val="F7F5FC">
              <a:alpha val="0"/>
            </a:srgbClr>
          </a:solidFill>
          <a:ln w="28575">
            <a:solidFill>
              <a:srgbClr val="CFC3E9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459736" y="2871216"/>
            <a:ext cx="1572768" cy="1572768"/>
          </a:xfrm>
          <a:prstGeom prst="ellipse">
            <a:avLst/>
          </a:prstGeom>
          <a:solidFill>
            <a:srgbClr val="F1ECFD"/>
          </a:solidFill>
          <a:ln w="15875">
            <a:solidFill>
              <a:srgbClr val="A084F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59736" y="2871216"/>
            <a:ext cx="15727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zh-CN" altLang="en-US" sz="1600" b="1" dirty="0">
                <a:solidFill>
                  <a:srgbClr val="6B3FD4"/>
                </a:solidFill>
              </a:rPr>
              <a:t>自进化</a:t>
            </a:r>
            <a:endParaRPr lang="zh-CN" sz="12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zh-CN" altLang="en-US" sz="1050" dirty="0">
                <a:solidFill>
                  <a:srgbClr val="5A5177"/>
                </a:solidFill>
              </a:rPr>
              <a:t>世界模型闭环</a:t>
            </a:r>
            <a:endParaRPr lang="zh-CN" sz="1200" dirty="0"/>
          </a:p>
        </p:txBody>
      </p:sp>
      <p:sp>
        <p:nvSpPr>
          <p:cNvPr id="10" name="Shape 8"/>
          <p:cNvSpPr/>
          <p:nvPr/>
        </p:nvSpPr>
        <p:spPr>
          <a:xfrm>
            <a:off x="3026664" y="2139696"/>
            <a:ext cx="438912" cy="438912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026664" y="21396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200" b="1" dirty="0">
                <a:solidFill>
                  <a:srgbClr val="FFFFFF"/>
                </a:solidFill>
              </a:rPr>
              <a:t>1</a:t>
            </a:r>
            <a:endParaRPr lang="zh-CN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468880" y="1591056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家庭真机使用</a:t>
            </a:r>
            <a:endParaRPr lang="zh-CN" sz="1150" dirty="0"/>
          </a:p>
        </p:txBody>
      </p:sp>
      <p:sp>
        <p:nvSpPr>
          <p:cNvPr id="13" name="Shape 11"/>
          <p:cNvSpPr/>
          <p:nvPr/>
        </p:nvSpPr>
        <p:spPr>
          <a:xfrm>
            <a:off x="4151153" y="2788920"/>
            <a:ext cx="438912" cy="438912"/>
          </a:xfrm>
          <a:prstGeom prst="ellipse">
            <a:avLst>
              <a:gd name="adj" fmla="val 50000"/>
            </a:avLst>
          </a:prstGeom>
          <a:solidFill>
            <a:srgbClr val="D879C8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151153" y="2788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200" b="1" dirty="0">
                <a:solidFill>
                  <a:srgbClr val="FFFFFF"/>
                </a:solidFill>
              </a:rPr>
              <a:t>2</a:t>
            </a:r>
            <a:endParaRPr lang="zh-CN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681505" y="2779776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真机数据回流</a:t>
            </a:r>
            <a:endParaRPr lang="zh-CN" sz="1150" dirty="0"/>
          </a:p>
        </p:txBody>
      </p:sp>
      <p:sp>
        <p:nvSpPr>
          <p:cNvPr id="16" name="Shape 14"/>
          <p:cNvSpPr/>
          <p:nvPr/>
        </p:nvSpPr>
        <p:spPr>
          <a:xfrm>
            <a:off x="4151153" y="4087368"/>
            <a:ext cx="438912" cy="438912"/>
          </a:xfrm>
          <a:prstGeom prst="ellipse">
            <a:avLst>
              <a:gd name="adj" fmla="val 50000"/>
            </a:avLst>
          </a:prstGeom>
          <a:solidFill>
            <a:srgbClr val="5B8FE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151153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200" b="1" dirty="0">
                <a:solidFill>
                  <a:srgbClr val="FFFFFF"/>
                </a:solidFill>
              </a:rPr>
              <a:t>3</a:t>
            </a:r>
            <a:endParaRPr lang="zh-CN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681505" y="4078224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世界模型校正</a:t>
            </a:r>
            <a:endParaRPr lang="zh-CN" sz="1150" dirty="0"/>
          </a:p>
        </p:txBody>
      </p:sp>
      <p:sp>
        <p:nvSpPr>
          <p:cNvPr id="19" name="Shape 17"/>
          <p:cNvSpPr/>
          <p:nvPr/>
        </p:nvSpPr>
        <p:spPr>
          <a:xfrm>
            <a:off x="3026664" y="4736592"/>
            <a:ext cx="438912" cy="438912"/>
          </a:xfrm>
          <a:prstGeom prst="ellipse">
            <a:avLst>
              <a:gd name="adj" fmla="val 50000"/>
            </a:avLst>
          </a:prstGeom>
          <a:solidFill>
            <a:srgbClr val="F2B84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026664" y="473659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200" b="1" dirty="0">
                <a:solidFill>
                  <a:srgbClr val="1B1430"/>
                </a:solidFill>
              </a:rPr>
              <a:t>4</a:t>
            </a:r>
            <a:endParaRPr lang="zh-CN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2468880" y="5266944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自动实验</a:t>
            </a:r>
            <a:endParaRPr lang="zh-CN" sz="1150" dirty="0"/>
          </a:p>
        </p:txBody>
      </p:sp>
      <p:sp>
        <p:nvSpPr>
          <p:cNvPr id="22" name="Shape 20"/>
          <p:cNvSpPr/>
          <p:nvPr/>
        </p:nvSpPr>
        <p:spPr>
          <a:xfrm>
            <a:off x="1902175" y="4087368"/>
            <a:ext cx="438912" cy="438912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1902175" y="40873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200" b="1" dirty="0">
                <a:solidFill>
                  <a:srgbClr val="FFFFFF"/>
                </a:solidFill>
              </a:rPr>
              <a:t>5</a:t>
            </a:r>
            <a:endParaRPr lang="zh-CN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256255" y="4078224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每月 OTA</a:t>
            </a:r>
            <a:endParaRPr lang="zh-CN" sz="1150" dirty="0"/>
          </a:p>
        </p:txBody>
      </p:sp>
      <p:sp>
        <p:nvSpPr>
          <p:cNvPr id="25" name="Shape 23"/>
          <p:cNvSpPr/>
          <p:nvPr/>
        </p:nvSpPr>
        <p:spPr>
          <a:xfrm>
            <a:off x="1902175" y="2788920"/>
            <a:ext cx="438912" cy="438912"/>
          </a:xfrm>
          <a:prstGeom prst="ellipse">
            <a:avLst>
              <a:gd name="adj" fmla="val 50000"/>
            </a:avLst>
          </a:prstGeom>
          <a:solidFill>
            <a:srgbClr val="F2B84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902175" y="27889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200" b="1" dirty="0">
                <a:solidFill>
                  <a:srgbClr val="1B1430"/>
                </a:solidFill>
              </a:rPr>
              <a:t>6</a:t>
            </a:r>
            <a:endParaRPr lang="zh-CN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256255" y="2779776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更多家庭 · 新一代</a:t>
            </a:r>
            <a:endParaRPr lang="zh-CN" sz="1150" dirty="0"/>
          </a:p>
        </p:txBody>
      </p:sp>
      <p:sp>
        <p:nvSpPr>
          <p:cNvPr id="28" name="Shape 26"/>
          <p:cNvSpPr/>
          <p:nvPr/>
        </p:nvSpPr>
        <p:spPr>
          <a:xfrm>
            <a:off x="6080760" y="1737360"/>
            <a:ext cx="1732178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9" name="Text 27"/>
          <p:cNvSpPr txBox="1"/>
          <p:nvPr/>
        </p:nvSpPr>
        <p:spPr>
          <a:xfrm>
            <a:off x="6245352" y="1847088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200" b="1" dirty="0">
                <a:solidFill>
                  <a:srgbClr val="6B3FD4"/>
                </a:solidFill>
              </a:rPr>
              <a:t>1 个功能</a:t>
            </a:r>
            <a:endParaRPr lang="zh-CN" sz="2200" dirty="0"/>
          </a:p>
        </p:txBody>
      </p:sp>
      <p:sp>
        <p:nvSpPr>
          <p:cNvPr id="30" name="Text 28"/>
          <p:cNvSpPr txBox="1"/>
          <p:nvPr/>
        </p:nvSpPr>
        <p:spPr>
          <a:xfrm>
            <a:off x="6245352" y="2286000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推理速度全自动迭代</a:t>
            </a:r>
            <a:endParaRPr lang="zh-CN" sz="9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（6 个月目标）</a:t>
            </a:r>
            <a:endParaRPr lang="zh-CN" sz="950" dirty="0"/>
          </a:p>
        </p:txBody>
      </p:sp>
      <p:sp>
        <p:nvSpPr>
          <p:cNvPr id="31" name="Shape 29"/>
          <p:cNvSpPr/>
          <p:nvPr/>
        </p:nvSpPr>
        <p:spPr>
          <a:xfrm>
            <a:off x="7995818" y="1737360"/>
            <a:ext cx="1732178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32" name="Text 30"/>
          <p:cNvSpPr txBox="1"/>
          <p:nvPr/>
        </p:nvSpPr>
        <p:spPr>
          <a:xfrm>
            <a:off x="8160410" y="1847088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200" b="1" dirty="0">
                <a:solidFill>
                  <a:srgbClr val="6B3FD4"/>
                </a:solidFill>
              </a:rPr>
              <a:t>2,000+</a:t>
            </a:r>
            <a:endParaRPr lang="zh-CN" sz="2200" dirty="0"/>
          </a:p>
        </p:txBody>
      </p:sp>
      <p:sp>
        <p:nvSpPr>
          <p:cNvPr id="33" name="Text 31"/>
          <p:cNvSpPr txBox="1"/>
          <p:nvPr/>
        </p:nvSpPr>
        <p:spPr>
          <a:xfrm>
            <a:off x="8160410" y="2286000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每周自动实验</a:t>
            </a:r>
            <a:endParaRPr lang="zh-CN" sz="9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（12 个月目标）</a:t>
            </a:r>
            <a:endParaRPr lang="zh-CN" sz="950" dirty="0"/>
          </a:p>
        </p:txBody>
      </p:sp>
      <p:sp>
        <p:nvSpPr>
          <p:cNvPr id="34" name="Shape 32"/>
          <p:cNvSpPr/>
          <p:nvPr/>
        </p:nvSpPr>
        <p:spPr>
          <a:xfrm>
            <a:off x="9910877" y="1737360"/>
            <a:ext cx="1732178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35" name="Text 33"/>
          <p:cNvSpPr txBox="1"/>
          <p:nvPr/>
        </p:nvSpPr>
        <p:spPr>
          <a:xfrm>
            <a:off x="10075469" y="1847088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200" b="1" dirty="0">
                <a:solidFill>
                  <a:srgbClr val="6B3FD4"/>
                </a:solidFill>
              </a:rPr>
              <a:t>1/月</a:t>
            </a:r>
            <a:endParaRPr lang="zh-CN" sz="2200" dirty="0"/>
          </a:p>
        </p:txBody>
      </p:sp>
      <p:sp>
        <p:nvSpPr>
          <p:cNvPr id="36" name="Text 34"/>
          <p:cNvSpPr txBox="1"/>
          <p:nvPr/>
        </p:nvSpPr>
        <p:spPr>
          <a:xfrm>
            <a:off x="10075469" y="2286000"/>
            <a:ext cx="145785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OTA 节奏</a:t>
            </a:r>
            <a:endParaRPr lang="zh-CN" sz="950" dirty="0"/>
          </a:p>
        </p:txBody>
      </p:sp>
      <p:sp>
        <p:nvSpPr>
          <p:cNvPr id="37" name="Shape 35"/>
          <p:cNvSpPr/>
          <p:nvPr/>
        </p:nvSpPr>
        <p:spPr>
          <a:xfrm>
            <a:off x="6071616" y="3303686"/>
            <a:ext cx="2685136" cy="1256467"/>
          </a:xfrm>
          <a:prstGeom prst="rect">
            <a:avLst/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pic>
        <p:nvPicPr>
          <p:cNvPr id="38" name="Image 0" descr="SuperAgent · 模型部署与版本回滚（原型已上线）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3312830"/>
            <a:ext cx="2666848" cy="1238179"/>
          </a:xfrm>
          <a:prstGeom prst="rect">
            <a:avLst/>
          </a:prstGeom>
        </p:spPr>
      </p:pic>
      <p:sp>
        <p:nvSpPr>
          <p:cNvPr id="39" name="Shape 36"/>
          <p:cNvSpPr/>
          <p:nvPr/>
        </p:nvSpPr>
        <p:spPr>
          <a:xfrm>
            <a:off x="8967064" y="3303686"/>
            <a:ext cx="2685136" cy="1199321"/>
          </a:xfrm>
          <a:prstGeom prst="rect">
            <a:avLst/>
          </a:prstGeom>
          <a:solidFill>
            <a:srgbClr val="FFFFFF"/>
          </a:solidFill>
          <a:ln w="9525">
            <a:solidFill>
              <a:srgbClr val="CFC3E9"/>
            </a:solidFill>
            <a:prstDash val="solid"/>
          </a:ln>
        </p:spPr>
      </p:sp>
      <p:pic>
        <p:nvPicPr>
          <p:cNvPr id="40" name="Image 1" descr="智能化交互操作平台 · 双臂遥操作与数据采集 （已上线）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6208" y="3312830"/>
            <a:ext cx="2666848" cy="1181033"/>
          </a:xfrm>
          <a:prstGeom prst="rect">
            <a:avLst/>
          </a:prstGeom>
        </p:spPr>
      </p:pic>
      <p:sp>
        <p:nvSpPr>
          <p:cNvPr id="41" name="Text 37"/>
          <p:cNvSpPr txBox="1"/>
          <p:nvPr/>
        </p:nvSpPr>
        <p:spPr>
          <a:xfrm>
            <a:off x="6080760" y="4624162"/>
            <a:ext cx="2666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dirty="0">
                <a:solidFill>
                  <a:srgbClr val="8A82A3"/>
                </a:solidFill>
              </a:rPr>
              <a:t>SuperAgent · 模型部署与版本回滚（原型已上线）</a:t>
            </a:r>
            <a:endParaRPr lang="zh-CN" sz="950" dirty="0"/>
          </a:p>
        </p:txBody>
      </p:sp>
      <p:sp>
        <p:nvSpPr>
          <p:cNvPr id="42" name="Text 38"/>
          <p:cNvSpPr txBox="1"/>
          <p:nvPr/>
        </p:nvSpPr>
        <p:spPr>
          <a:xfrm>
            <a:off x="8976208" y="4624162"/>
            <a:ext cx="26668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dirty="0">
                <a:solidFill>
                  <a:srgbClr val="8A82A3"/>
                </a:solidFill>
              </a:rPr>
              <a:t>智能化交互操作平台 · 双臂遥操作与数据采集</a:t>
            </a:r>
            <a:endParaRPr lang="zh-CN" sz="950" dirty="0"/>
          </a:p>
          <a:p>
            <a:pPr algn="l" indent="0" marL="0">
              <a:lnSpc>
                <a:spcPct val="105000"/>
              </a:lnSpc>
              <a:buNone/>
            </a:pPr>
            <a:r>
              <a:rPr lang="zh-CN" altLang="en-US" sz="950" dirty="0">
                <a:solidFill>
                  <a:srgbClr val="8A82A3"/>
                </a:solidFill>
              </a:rPr>
              <a:t>（已上线）</a:t>
            </a:r>
            <a:endParaRPr lang="zh-CN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08 · REAL-ROBOT DATA LOOP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真机数据闭环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数采工厂 + 家庭网络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工厂给标准与规模，家庭给长尾与真相——谁进了家，谁握住数据。</a:t>
            </a:r>
            <a:endParaRPr lang="zh-CN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78730" y="1938528"/>
            <a:ext cx="727710" cy="246888"/>
          </a:xfrm>
          <a:prstGeom prst="roundRect">
            <a:avLst>
              <a:gd name="adj" fmla="val 50000"/>
            </a:avLst>
          </a:prstGeom>
          <a:solidFill>
            <a:srgbClr val="F1ECFD"/>
          </a:solidFill>
          <a:ln w="9525">
            <a:solidFill>
              <a:srgbClr val="F1ECFD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78730" y="1938528"/>
            <a:ext cx="72771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6B3FD4"/>
                </a:solidFill>
              </a:rPr>
              <a:t>金标准</a:t>
            </a:r>
            <a:endParaRPr lang="zh-CN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1901952"/>
            <a:ext cx="416433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500" b="1" dirty="0">
                <a:solidFill>
                  <a:srgbClr val="1B1430"/>
                </a:solidFill>
              </a:rPr>
              <a:t>专业数采工厂</a:t>
            </a:r>
            <a:endParaRPr lang="zh-CN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340864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zh-CN" altLang="en-US" sz="1250" dirty="0">
                <a:solidFill>
                  <a:srgbClr val="1B1430"/>
                </a:solidFill>
              </a:rPr>
              <a:t>20 个标准化工位，日产 2,000 条以上，带成功 / 失败 / 接管标签</a:t>
            </a:r>
            <a:endParaRPr lang="en-US" sz="1250" dirty="0"/>
          </a:p>
          <a:p>
            <a:pPr marL="177800" indent="-1778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zh-CN" altLang="en-US" sz="1250" b="1" dirty="0">
                <a:solidFill>
                  <a:srgbClr val="1B1430"/>
                </a:solidFill>
              </a:rPr>
              <a:t>采什么由 RSI 平台定：</a:t>
            </a:r>
            <a:r>
              <a:rPr lang="zh-CN" altLang="en-US" sz="1250" dirty="0">
                <a:solidFill>
                  <a:srgbClr val="1B1430"/>
                </a:solidFill>
              </a:rPr>
              <a:t>世界模型评测与真机回归找出短板 → 自动生成补采工单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3749040"/>
            <a:ext cx="54864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958080" y="3950208"/>
            <a:ext cx="848360" cy="246888"/>
          </a:xfrm>
          <a:prstGeom prst="roundRect">
            <a:avLst>
              <a:gd name="adj" fmla="val 50000"/>
            </a:avLst>
          </a:prstGeom>
          <a:solidFill>
            <a:srgbClr val="FDF4E1"/>
          </a:solidFill>
          <a:ln w="9525">
            <a:solidFill>
              <a:srgbClr val="FDF4E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958080" y="3950208"/>
            <a:ext cx="848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A8731A"/>
                </a:solidFill>
              </a:rPr>
              <a:t>真实长尾</a:t>
            </a:r>
            <a:endParaRPr lang="zh-CN" sz="95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3913632"/>
            <a:ext cx="404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500" b="1" dirty="0">
                <a:solidFill>
                  <a:srgbClr val="1B1430"/>
                </a:solidFill>
              </a:rPr>
              <a:t>家庭真机网络</a:t>
            </a:r>
            <a:endParaRPr lang="zh-CN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4352544"/>
            <a:ext cx="5029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zh-CN" altLang="en-US" sz="1250" b="1" dirty="0">
                <a:solidFill>
                  <a:srgbClr val="1B1430"/>
                </a:solidFill>
              </a:rPr>
              <a:t>入口天然：</a:t>
            </a:r>
            <a:r>
              <a:rPr lang="zh-CN" altLang="en-US" sz="1250" dirty="0">
                <a:solidFill>
                  <a:srgbClr val="1B1430"/>
                </a:solidFill>
              </a:rPr>
              <a:t>课程每天在用，孩子示范与家长纠正在使用中产生</a:t>
            </a:r>
            <a:endParaRPr lang="en-US" sz="1250" dirty="0"/>
          </a:p>
          <a:p>
            <a:pPr marL="177800" indent="-1778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zh-CN" altLang="en-US" sz="1250" b="1" dirty="0">
                <a:solidFill>
                  <a:srgbClr val="1B1430"/>
                </a:solidFill>
              </a:rPr>
              <a:t>进家才有：</a:t>
            </a:r>
            <a:r>
              <a:rPr lang="zh-CN" altLang="en-US" sz="1250" dirty="0">
                <a:solidFill>
                  <a:srgbClr val="1B1430"/>
                </a:solidFill>
              </a:rPr>
              <a:t>家长授权 · 端侧去敏 · 进入训练才奖励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309360" y="1737360"/>
            <a:ext cx="3178679" cy="1828800"/>
          </a:xfrm>
          <a:prstGeom prst="rect">
            <a:avLst/>
          </a:prstGeom>
          <a:solidFill>
            <a:srgbClr val="081923"/>
          </a:solidFill>
          <a:ln w="9525">
            <a:solidFill>
              <a:srgbClr val="081923"/>
            </a:solidFill>
            <a:prstDash val="solid"/>
          </a:ln>
        </p:spPr>
      </p:sp>
      <p:pic>
        <p:nvPicPr>
          <p:cNvPr id="18" name="Image 0" descr="概念示意 · 人设定目标与边界， 其余交给 RS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857090"/>
            <a:ext cx="3178679" cy="158934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670919" y="1737360"/>
            <a:ext cx="197213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000" dirty="0">
                <a:solidFill>
                  <a:srgbClr val="5A5177"/>
                </a:solidFill>
              </a:rPr>
              <a:t>概念示意 · 人设定目标与边界，</a:t>
            </a:r>
            <a:endParaRPr lang="zh-CN" sz="10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zh-CN" altLang="en-US" sz="1000" dirty="0">
                <a:solidFill>
                  <a:srgbClr val="5A5177"/>
                </a:solidFill>
              </a:rPr>
              <a:t>其余交给 RSI</a:t>
            </a:r>
            <a:endParaRPr lang="zh-CN" sz="1000" dirty="0"/>
          </a:p>
        </p:txBody>
      </p:sp>
      <p:sp>
        <p:nvSpPr>
          <p:cNvPr id="20" name="Shape 17"/>
          <p:cNvSpPr/>
          <p:nvPr/>
        </p:nvSpPr>
        <p:spPr>
          <a:xfrm>
            <a:off x="6309360" y="3749040"/>
            <a:ext cx="3178679" cy="1828800"/>
          </a:xfrm>
          <a:prstGeom prst="rect">
            <a:avLst/>
          </a:prstGeom>
          <a:solidFill>
            <a:srgbClr val="081923"/>
          </a:solidFill>
          <a:ln w="9525">
            <a:solidFill>
              <a:srgbClr val="081923"/>
            </a:solidFill>
            <a:prstDash val="solid"/>
          </a:ln>
        </p:spPr>
      </p:sp>
      <p:pic>
        <p:nvPicPr>
          <p:cNvPr id="21" name="Image 1" descr="实验控制台示意 · 每一次实验都变成可追溯的改进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3749040"/>
            <a:ext cx="3178679" cy="182880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9670919" y="3749040"/>
            <a:ext cx="1972136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000" dirty="0">
                <a:solidFill>
                  <a:srgbClr val="5A5177"/>
                </a:solidFill>
              </a:rPr>
              <a:t>实验控制台示意 · 每一次实验都变成可追溯的改进</a:t>
            </a:r>
            <a:endParaRPr lang="zh-C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09 · ROADMAP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规划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三个阶段，从主力本体到通用家庭机器人</a:t>
            </a:r>
            <a:endParaRPr lang="zh-CN" sz="2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4415" cy="914400"/>
        </p:xfrm>
        <a:graphic>
          <a:graphicData uri="http://schemas.openxmlformats.org/drawingml/2006/table">
            <a:tbl>
              <a:tblPr/>
              <a:tblGrid>
                <a:gridCol w="1783080"/>
                <a:gridCol w="3108960"/>
                <a:gridCol w="2606040"/>
                <a:gridCol w="1325880"/>
                <a:gridCol w="1143000"/>
                <a:gridCol w="1127455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阶段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本体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RSI 平台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技能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真机数据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家庭数</a:t>
                      </a:r>
                      <a:endParaRPr lang="en-US" sz="11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</a:tr>
              <a:tr h="9921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5A5177"/>
                          </a:solidFill>
                        </a:rPr>
                        <a:t>现状</a:t>
                      </a:r>
                      <a:endParaRPr lang="en-US" sz="1150" dirty="0"/>
                    </a:p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5A5177"/>
                          </a:solidFill>
                        </a:rPr>
                        <a:t>2026-09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430"/>
                          </a:solidFill>
                        </a:rPr>
                        <a:t>Z1 原型 · 智能操作台上线；第三台在办公区家庭场景内测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430"/>
                          </a:solidFill>
                        </a:rPr>
                        <a:t>SuperAgent 原型：5 Agent 闭环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8A82A3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8A82A3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8A82A3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21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6B3FD4"/>
                          </a:solidFill>
                        </a:rPr>
                        <a:t>第一阶段</a:t>
                      </a:r>
                      <a:endParaRPr lang="en-US" sz="1150" dirty="0"/>
                    </a:p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5A5177"/>
                          </a:solidFill>
                        </a:rPr>
                        <a:t>0–6 个月 · 本轮 1 亿元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430"/>
                          </a:solidFill>
                        </a:rPr>
                        <a:t>主力本体上市，首批 1,000 台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430"/>
                          </a:solidFill>
                        </a:rPr>
                        <a:t>第一个功能全自动迭代：推理速度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430"/>
                          </a:solidFill>
                        </a:rPr>
                        <a:t>20 项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430"/>
                          </a:solidFill>
                        </a:rPr>
                        <a:t>5 万条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430"/>
                          </a:solidFill>
                        </a:rPr>
                        <a:t>首批用户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21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F6FC4"/>
                          </a:solidFill>
                        </a:rPr>
                        <a:t>第二阶段</a:t>
                      </a:r>
                      <a:endParaRPr lang="en-US" sz="1150" dirty="0"/>
                    </a:p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5A5177"/>
                          </a:solidFill>
                        </a:rPr>
                        <a:t>7–18 个月 · 融资 5 亿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430"/>
                          </a:solidFill>
                        </a:rPr>
                        <a:t>1.2 米左右机器人，内置更多技能；主力本体规模交付 20,000 台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430"/>
                          </a:solidFill>
                        </a:rPr>
                        <a:t>平台完善成熟，覆盖全部技能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430"/>
                          </a:solidFill>
                        </a:rPr>
                        <a:t>累计 300 项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430"/>
                          </a:solidFill>
                        </a:rPr>
                        <a:t>300 万条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430"/>
                          </a:solidFill>
                        </a:rPr>
                        <a:t>50,000 户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21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A8731A"/>
                          </a:solidFill>
                        </a:rPr>
                        <a:t>第三阶段</a:t>
                      </a:r>
                      <a:endParaRPr lang="en-US" sz="1150" dirty="0"/>
                    </a:p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5A5177"/>
                          </a:solidFill>
                        </a:rPr>
                        <a:t>19–24 个月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4E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430"/>
                          </a:solidFill>
                        </a:rPr>
                        <a:t>面向通用家庭场景的机器人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1430"/>
                          </a:solidFill>
                        </a:rPr>
                        <a:t>跨本体自动迁移 · 发布候选全自动</a:t>
                      </a:r>
                      <a:endParaRPr lang="en-US" sz="115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430"/>
                          </a:solidFill>
                        </a:rPr>
                        <a:t>累计 1,000 项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430"/>
                          </a:solidFill>
                        </a:rPr>
                        <a:t>1,000 万条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1430"/>
                          </a:solidFill>
                        </a:rPr>
                        <a:t>100,000 户</a:t>
                      </a:r>
                      <a:endParaRPr lang="en-US" sz="1200" dirty="0"/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09 · ROADMAP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规划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真机数据量与累计技能数（目标）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三个阶段，一个 RSI 平台：平台越成熟，技能越能在新本体上复用，最终走向通用家庭机器人。</a:t>
            </a:r>
            <a:endParaRPr lang="zh-CN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5410048" cy="3822192"/>
          </a:xfrm>
          <a:prstGeom prst="roundRect">
            <a:avLst>
              <a:gd name="adj" fmla="val 239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graphicFrame>
        <p:nvGraphicFramePr>
          <p:cNvPr id="8" name="Chart 0" descr=""/>
          <p:cNvGraphicFramePr/>
          <p:nvPr/>
        </p:nvGraphicFramePr>
        <p:xfrm>
          <a:off x="731520" y="1847088"/>
          <a:ext cx="5044288" cy="360273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737360"/>
            <a:ext cx="5410048" cy="3822192"/>
          </a:xfrm>
          <a:prstGeom prst="roundRect">
            <a:avLst>
              <a:gd name="adj" fmla="val 239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graphicFrame>
        <p:nvGraphicFramePr>
          <p:cNvPr id="10" name="Chart 1" descr=""/>
          <p:cNvGraphicFramePr/>
          <p:nvPr/>
        </p:nvGraphicFramePr>
        <p:xfrm>
          <a:off x="6415888" y="1847088"/>
          <a:ext cx="5044288" cy="360273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10 · BUSINESS MODEL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商业模式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硬件进家，内容与换新复购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硬件把机器人送进家，内容和换新让它留在家；留在家的每一台，都在给 RSI 平台供数据。</a:t>
            </a:r>
            <a:endParaRPr lang="zh-CN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4573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777240" y="1865376"/>
            <a:ext cx="30885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3000" b="1" dirty="0">
                <a:solidFill>
                  <a:srgbClr val="6B3FD4"/>
                </a:solidFill>
              </a:rPr>
              <a:t>2.1 亿</a:t>
            </a:r>
            <a:endParaRPr lang="zh-CN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450592"/>
            <a:ext cx="308853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中国 0–14 岁人口</a:t>
            </a:r>
            <a:endParaRPr lang="zh-CN" sz="1150" dirty="0"/>
          </a:p>
        </p:txBody>
      </p:sp>
      <p:sp>
        <p:nvSpPr>
          <p:cNvPr id="10" name="Shape 8"/>
          <p:cNvSpPr/>
          <p:nvPr/>
        </p:nvSpPr>
        <p:spPr>
          <a:xfrm>
            <a:off x="4322978" y="1737360"/>
            <a:ext cx="354573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4551578" y="1865376"/>
            <a:ext cx="30885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3000" b="1" dirty="0">
                <a:solidFill>
                  <a:srgbClr val="6B3FD4"/>
                </a:solidFill>
              </a:rPr>
              <a:t>1.57 亿</a:t>
            </a:r>
            <a:endParaRPr lang="zh-CN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4551578" y="2450592"/>
            <a:ext cx="308853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义务教育在校生</a:t>
            </a:r>
            <a:endParaRPr lang="zh-CN" sz="1150" dirty="0"/>
          </a:p>
        </p:txBody>
      </p:sp>
      <p:sp>
        <p:nvSpPr>
          <p:cNvPr id="13" name="Shape 11"/>
          <p:cNvSpPr/>
          <p:nvPr/>
        </p:nvSpPr>
        <p:spPr>
          <a:xfrm>
            <a:off x="8097317" y="1737360"/>
            <a:ext cx="3545738" cy="118872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325917" y="1865376"/>
            <a:ext cx="308853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3000" b="1" dirty="0">
                <a:solidFill>
                  <a:srgbClr val="6B3FD4"/>
                </a:solidFill>
              </a:rPr>
              <a:t>近 2,000 万台</a:t>
            </a:r>
            <a:endParaRPr lang="zh-CN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8325917" y="2450592"/>
            <a:ext cx="308853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zh-CN" altLang="en-US" sz="1150" dirty="0">
                <a:solidFill>
                  <a:srgbClr val="5A5177"/>
                </a:solidFill>
              </a:rPr>
              <a:t>2024 全球消费级服务机器人，多为扫地机</a:t>
            </a:r>
            <a:endParaRPr lang="zh-CN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2980944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dirty="0">
                <a:solidFill>
                  <a:srgbClr val="8A82A3"/>
                </a:solidFill>
              </a:rPr>
              <a:t>来源：国家统计局、教育部 2025 年统计公报；IFR World Robotics 2025</a:t>
            </a:r>
            <a:endParaRPr lang="zh-CN" sz="900" dirty="0"/>
          </a:p>
        </p:txBody>
      </p:sp>
      <p:sp>
        <p:nvSpPr>
          <p:cNvPr id="17" name="Shape 15"/>
          <p:cNvSpPr/>
          <p:nvPr/>
        </p:nvSpPr>
        <p:spPr>
          <a:xfrm>
            <a:off x="548640" y="3337560"/>
            <a:ext cx="3545738" cy="2221992"/>
          </a:xfrm>
          <a:prstGeom prst="roundRect">
            <a:avLst>
              <a:gd name="adj" fmla="val 4115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777240" y="3520440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b="1" dirty="0">
                <a:solidFill>
                  <a:srgbClr val="2F6FC4"/>
                </a:solidFill>
              </a:rPr>
              <a:t>① 硬件切入</a:t>
            </a:r>
            <a:endParaRPr lang="zh-CN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3813048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000" b="1" dirty="0">
                <a:solidFill>
                  <a:srgbClr val="1B1430"/>
                </a:solidFill>
              </a:rPr>
              <a:t>三款本体</a:t>
            </a:r>
            <a:endParaRPr lang="zh-CN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77240" y="4343400"/>
            <a:ext cx="308853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350" dirty="0">
                <a:solidFill>
                  <a:srgbClr val="5A5177"/>
                </a:solidFill>
              </a:rPr>
              <a:t>A1 入户，Z1 走量，Q1 做操作；12 个月硬件收入 ≥ 6,000 万元。</a:t>
            </a:r>
            <a:endParaRPr lang="zh-CN" sz="1350" dirty="0"/>
          </a:p>
        </p:txBody>
      </p:sp>
      <p:sp>
        <p:nvSpPr>
          <p:cNvPr id="21" name="Shape 19"/>
          <p:cNvSpPr/>
          <p:nvPr/>
        </p:nvSpPr>
        <p:spPr>
          <a:xfrm>
            <a:off x="4322978" y="3337560"/>
            <a:ext cx="3545738" cy="2221992"/>
          </a:xfrm>
          <a:prstGeom prst="roundRect">
            <a:avLst>
              <a:gd name="adj" fmla="val 4115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4551578" y="3520440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b="1" dirty="0">
                <a:solidFill>
                  <a:srgbClr val="6B3FD4"/>
                </a:solidFill>
              </a:rPr>
              <a:t>② 订阅与换新</a:t>
            </a:r>
            <a:endParaRPr lang="zh-CN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551578" y="3813048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000" b="1" dirty="0">
                <a:solidFill>
                  <a:srgbClr val="1B1430"/>
                </a:solidFill>
              </a:rPr>
              <a:t>留在家里</a:t>
            </a:r>
            <a:endParaRPr lang="zh-CN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4551578" y="4343400"/>
            <a:ext cx="308853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350" dirty="0">
                <a:solidFill>
                  <a:srgbClr val="5A5177"/>
                </a:solidFill>
              </a:rPr>
              <a:t>课程、实验包、学习报告；每半年新一代，补差价升级。</a:t>
            </a:r>
            <a:endParaRPr lang="zh-CN" sz="1350" dirty="0"/>
          </a:p>
        </p:txBody>
      </p:sp>
      <p:sp>
        <p:nvSpPr>
          <p:cNvPr id="25" name="Shape 23"/>
          <p:cNvSpPr/>
          <p:nvPr/>
        </p:nvSpPr>
        <p:spPr>
          <a:xfrm>
            <a:off x="8097317" y="3337560"/>
            <a:ext cx="3545738" cy="2221992"/>
          </a:xfrm>
          <a:prstGeom prst="roundRect">
            <a:avLst>
              <a:gd name="adj" fmla="val 4115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6" name="Text 24"/>
          <p:cNvSpPr txBox="1"/>
          <p:nvPr/>
        </p:nvSpPr>
        <p:spPr>
          <a:xfrm>
            <a:off x="8325917" y="3520440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b="1" dirty="0">
                <a:solidFill>
                  <a:srgbClr val="A8731A"/>
                </a:solidFill>
              </a:rPr>
              <a:t>③ 平台与数据</a:t>
            </a:r>
            <a:endParaRPr lang="zh-CN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8325917" y="3813048"/>
            <a:ext cx="308853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000" b="1" dirty="0">
                <a:solidFill>
                  <a:srgbClr val="1B1430"/>
                </a:solidFill>
              </a:rPr>
              <a:t>越用越值钱</a:t>
            </a:r>
            <a:endParaRPr lang="zh-CN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8325917" y="4343400"/>
            <a:ext cx="308853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zh-CN" altLang="en-US" sz="1350" dirty="0">
                <a:solidFill>
                  <a:srgbClr val="5A5177"/>
                </a:solidFill>
              </a:rPr>
              <a:t>机构版 · SDK；每台在家的机器都在给 RSI 平台供数据。</a:t>
            </a:r>
            <a:endParaRPr lang="zh-CN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11 · BENCHMARK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对标公司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Sunday（海外）· 未来不远（国内）</a:t>
            </a:r>
            <a:endParaRPr lang="zh-CN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19072"/>
            <a:ext cx="11094415" cy="255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250" dirty="0">
                <a:solidFill>
                  <a:srgbClr val="5A5177"/>
                </a:solidFill>
              </a:rPr>
              <a:t>两家都在赌同一件事：家庭机器人的胜负手是真实家庭数据的回流速度。差别在这条闭环怎么跑。</a:t>
            </a:r>
            <a:endParaRPr lang="zh-CN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157603"/>
            <a:ext cx="5410048" cy="4078605"/>
          </a:xfrm>
          <a:prstGeom prst="roundRect">
            <a:avLst>
              <a:gd name="adj" fmla="val 224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358771"/>
            <a:ext cx="548640" cy="548640"/>
          </a:xfrm>
          <a:prstGeom prst="ellipse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35877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2000" b="1" dirty="0">
                <a:solidFill>
                  <a:srgbClr val="FFFFFF"/>
                </a:solidFill>
              </a:rPr>
              <a:t>S</a:t>
            </a:r>
            <a:endParaRPr lang="zh-CN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340483"/>
            <a:ext cx="4267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600" b="1" dirty="0">
                <a:solidFill>
                  <a:srgbClr val="1B1430"/>
                </a:solidFill>
              </a:rPr>
              <a:t>Sunday Robotics</a:t>
            </a:r>
            <a:endParaRPr lang="zh-CN" sz="1600" dirty="0"/>
          </a:p>
        </p:txBody>
      </p:sp>
      <p:sp>
        <p:nvSpPr>
          <p:cNvPr id="9" name="Shape 7"/>
          <p:cNvSpPr/>
          <p:nvPr/>
        </p:nvSpPr>
        <p:spPr>
          <a:xfrm>
            <a:off x="1463040" y="2678811"/>
            <a:ext cx="1210310" cy="246888"/>
          </a:xfrm>
          <a:prstGeom prst="roundRect">
            <a:avLst>
              <a:gd name="adj" fmla="val 50000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463040" y="2678811"/>
            <a:ext cx="121031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2F6FC4"/>
                </a:solidFill>
              </a:rPr>
              <a:t>先手套后机器人</a:t>
            </a:r>
            <a:endParaRPr lang="zh-CN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090291"/>
            <a:ext cx="4952848" cy="2094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zh-CN" altLang="en-US" sz="1150" b="1" dirty="0">
                <a:solidFill>
                  <a:srgbClr val="2F6FC4"/>
                </a:solidFill>
              </a:rPr>
              <a:t>产品：</a:t>
            </a:r>
            <a:r>
              <a:rPr lang="zh-CN" altLang="en-US" sz="1150" dirty="0">
                <a:solidFill>
                  <a:srgbClr val="1B1430"/>
                </a:solidFill>
              </a:rPr>
              <a:t>Memo 轮式双臂，明确不做双足；手工整机成本约 2 万美元（公司自述），零售价从未公布</a:t>
            </a:r>
            <a:endParaRPr lang="zh-CN" sz="1150" dirty="0"/>
          </a:p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zh-CN" altLang="en-US" sz="1150" b="1" dirty="0">
                <a:solidFill>
                  <a:srgbClr val="2F6FC4"/>
                </a:solidFill>
              </a:rPr>
              <a:t>路线：</a:t>
            </a:r>
            <a:r>
              <a:rPr lang="zh-CN" altLang="en-US" sz="1150" dirty="0">
                <a:solidFill>
                  <a:srgbClr val="1B1430"/>
                </a:solidFill>
              </a:rPr>
              <a:t>先用与夹爪同构的 Skill Capture 手套采数据（已寄出 2,000+ 副、500+ 付费采集员），再造机器人；</a:t>
            </a:r>
            <a:br/>
            <a:r>
              <a:rPr lang="zh-CN" altLang="en-US" sz="1150" dirty="0">
                <a:solidFill>
                  <a:srgbClr val="1B1430"/>
                </a:solidFill>
              </a:rPr>
              <a:t>基础模型 ACT-1 自称零机器人数据训练（公司自述）</a:t>
            </a:r>
            <a:endParaRPr lang="zh-CN" sz="1150" dirty="0"/>
          </a:p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zh-CN" altLang="en-US" sz="1150" b="1" dirty="0">
                <a:solidFill>
                  <a:srgbClr val="2F6FC4"/>
                </a:solidFill>
              </a:rPr>
              <a:t>交付：</a:t>
            </a:r>
            <a:r>
              <a:rPr lang="zh-CN" altLang="en-US" sz="1150" dirty="0">
                <a:solidFill>
                  <a:srgbClr val="1B1430"/>
                </a:solidFill>
              </a:rPr>
              <a:t>截至 2026-09 不可购买，50 户免费邀请制 Beta；融资稿称 2026 年内首批入户，官网 FAQ 称 2027–2028 规模交付</a:t>
            </a:r>
            <a:endParaRPr lang="zh-CN" sz="1150" dirty="0"/>
          </a:p>
        </p:txBody>
      </p:sp>
      <p:sp>
        <p:nvSpPr>
          <p:cNvPr id="12" name="Shape 10"/>
          <p:cNvSpPr/>
          <p:nvPr/>
        </p:nvSpPr>
        <p:spPr>
          <a:xfrm>
            <a:off x="731520" y="5276698"/>
            <a:ext cx="5044288" cy="776630"/>
          </a:xfrm>
          <a:prstGeom prst="roundRect">
            <a:avLst>
              <a:gd name="adj" fmla="val 9419"/>
            </a:avLst>
          </a:prstGeom>
          <a:solidFill>
            <a:srgbClr val="E8F0FC"/>
          </a:solidFill>
          <a:ln w="9525">
            <a:solidFill>
              <a:srgbClr val="E8F0F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96112" y="5395570"/>
            <a:ext cx="4715104" cy="593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spc="100" kern="0" dirty="0">
                <a:solidFill>
                  <a:srgbClr val="2F6FC4"/>
                </a:solidFill>
              </a:rPr>
              <a:t>融资</a:t>
            </a:r>
            <a:endParaRPr lang="zh-CN" sz="12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累计约 2 亿美元，投后 11.5 亿美元（2026-03）</a:t>
            </a:r>
            <a:endParaRPr lang="zh-CN" sz="1200" dirty="0"/>
          </a:p>
        </p:txBody>
      </p:sp>
      <p:sp>
        <p:nvSpPr>
          <p:cNvPr id="14" name="Shape 12"/>
          <p:cNvSpPr/>
          <p:nvPr/>
        </p:nvSpPr>
        <p:spPr>
          <a:xfrm>
            <a:off x="6233008" y="2157603"/>
            <a:ext cx="5410048" cy="4078605"/>
          </a:xfrm>
          <a:prstGeom prst="roundRect">
            <a:avLst>
              <a:gd name="adj" fmla="val 2242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61608" y="2358771"/>
            <a:ext cx="548640" cy="548640"/>
          </a:xfrm>
          <a:prstGeom prst="ellipse">
            <a:avLst>
              <a:gd name="adj" fmla="val 50000"/>
            </a:avLst>
          </a:prstGeom>
          <a:solidFill>
            <a:srgbClr val="D879C8"/>
          </a:solidFill>
          <a:ln w="9525">
            <a:solidFill>
              <a:srgbClr val="D879C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61608" y="2358771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2000" b="1" dirty="0">
                <a:solidFill>
                  <a:srgbClr val="FFFFFF"/>
                </a:solidFill>
              </a:rPr>
              <a:t>未</a:t>
            </a:r>
            <a:endParaRPr lang="zh-CN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147408" y="2340483"/>
            <a:ext cx="42670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600" b="1" dirty="0">
                <a:solidFill>
                  <a:srgbClr val="1B1430"/>
                </a:solidFill>
              </a:rPr>
              <a:t>未来不远 Futuring Robot</a:t>
            </a:r>
            <a:endParaRPr lang="zh-CN" sz="1600" dirty="0"/>
          </a:p>
        </p:txBody>
      </p:sp>
      <p:sp>
        <p:nvSpPr>
          <p:cNvPr id="18" name="Shape 16"/>
          <p:cNvSpPr/>
          <p:nvPr/>
        </p:nvSpPr>
        <p:spPr>
          <a:xfrm>
            <a:off x="7147408" y="2678811"/>
            <a:ext cx="848360" cy="246888"/>
          </a:xfrm>
          <a:prstGeom prst="roundRect">
            <a:avLst>
              <a:gd name="adj" fmla="val 50000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147408" y="2678811"/>
            <a:ext cx="848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50" b="1" dirty="0">
                <a:solidFill>
                  <a:srgbClr val="A33C96"/>
                </a:solidFill>
              </a:rPr>
              <a:t>先租后卖</a:t>
            </a:r>
            <a:endParaRPr lang="zh-CN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6461608" y="3090291"/>
            <a:ext cx="4952848" cy="2094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zh-CN" altLang="en-US" sz="1150" b="1" dirty="0">
                <a:solidFill>
                  <a:srgbClr val="A33C96"/>
                </a:solidFill>
              </a:rPr>
              <a:t>产品：</a:t>
            </a:r>
            <a:r>
              <a:rPr lang="zh-CN" altLang="en-US" sz="1150" dirty="0">
                <a:solidFill>
                  <a:srgbClr val="1B1430"/>
                </a:solidFill>
              </a:rPr>
              <a:t>F1（2025-09，约 80 公斤 · 22 个自由度）；F2（2026-04，3.6 万元起，交付时间未公布）</a:t>
            </a:r>
            <a:endParaRPr lang="zh-CN" sz="1150" dirty="0"/>
          </a:p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zh-CN" altLang="en-US" sz="1150" b="1" dirty="0">
                <a:solidFill>
                  <a:srgbClr val="A33C96"/>
                </a:solidFill>
              </a:rPr>
              <a:t>路线：</a:t>
            </a:r>
            <a:r>
              <a:rPr lang="zh-CN" altLang="en-US" sz="1150" dirty="0">
                <a:solidFill>
                  <a:srgbClr val="1B1430"/>
                </a:solidFill>
              </a:rPr>
              <a:t>月租 3,000 元、约一个月在家庭间轮转，先把机器人放进家，再谈销售</a:t>
            </a:r>
            <a:endParaRPr lang="zh-CN" sz="1150" dirty="0"/>
          </a:p>
          <a:p>
            <a:pPr marL="165100" indent="-165100">
              <a:lnSpc>
                <a:spcPct val="115000"/>
              </a:lnSpc>
              <a:spcAft>
                <a:spcPts val="700"/>
              </a:spcAft>
              <a:buSzPct val="100000"/>
              <a:buChar char="•"/>
            </a:pPr>
            <a:r>
              <a:rPr lang="zh-CN" altLang="en-US" sz="1150" b="1" dirty="0">
                <a:solidFill>
                  <a:srgbClr val="A33C96"/>
                </a:solidFill>
              </a:rPr>
              <a:t>技术与制造：</a:t>
            </a:r>
            <a:r>
              <a:rPr lang="zh-CN" altLang="en-US" sz="1150" dirty="0">
                <a:solidFill>
                  <a:srgbClr val="1B1430"/>
                </a:solidFill>
              </a:rPr>
              <a:t>自进化 WAM 预判风险 + AVLA 执行，失败数据回流；全栈自研，16 代整机，单机成本两三万元（公司自述）</a:t>
            </a:r>
            <a:endParaRPr lang="zh-CN" sz="1150" dirty="0"/>
          </a:p>
        </p:txBody>
      </p:sp>
      <p:sp>
        <p:nvSpPr>
          <p:cNvPr id="21" name="Shape 19"/>
          <p:cNvSpPr/>
          <p:nvPr/>
        </p:nvSpPr>
        <p:spPr>
          <a:xfrm>
            <a:off x="6415888" y="5276698"/>
            <a:ext cx="5044288" cy="776630"/>
          </a:xfrm>
          <a:prstGeom prst="roundRect">
            <a:avLst>
              <a:gd name="adj" fmla="val 9419"/>
            </a:avLst>
          </a:prstGeom>
          <a:solidFill>
            <a:srgbClr val="FAEAF6"/>
          </a:solidFill>
          <a:ln w="9525">
            <a:solidFill>
              <a:srgbClr val="FAEAF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580480" y="5395570"/>
            <a:ext cx="4715104" cy="593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spc="100" kern="0" dirty="0">
                <a:solidFill>
                  <a:srgbClr val="A33C96"/>
                </a:solidFill>
              </a:rPr>
              <a:t>融资</a:t>
            </a:r>
            <a:endParaRPr lang="zh-CN" sz="12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半年三轮，各家写作累计近/超 10 亿元（真格领天使轮、</a:t>
            </a:r>
            <a:br/>
            <a:r>
              <a:rPr lang="zh-CN" altLang="en-US" sz="1150" b="1" dirty="0">
                <a:solidFill>
                  <a:srgbClr val="1B1430"/>
                </a:solidFill>
              </a:rPr>
              <a:t>博裕领第二轮；Pre-A 领投方未披露，字节等参与）</a:t>
            </a:r>
            <a:endParaRPr lang="zh-C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11 · BENCHMARK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对标公司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逐项对比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583936"/>
            <a:ext cx="11094415" cy="688848"/>
          </a:xfrm>
          <a:prstGeom prst="roundRect">
            <a:avLst>
              <a:gd name="adj" fmla="val 10619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864352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583936"/>
            <a:ext cx="10317175" cy="6888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同样赌真实家庭数据：Sunday 先攒数据再造机器人，未来不远先把机器人租进家。我们赌的是这条闭环本身跑得多快——</a:t>
            </a:r>
            <a:endParaRPr lang="zh-CN" sz="14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RSI 平台把训练、评测、真机回归、发布、回流串成一条自动流水线。</a:t>
            </a:r>
            <a:endParaRPr lang="zh-CN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4415" cy="914400"/>
        </p:xfrm>
        <a:graphic>
          <a:graphicData uri="http://schemas.openxmlformats.org/drawingml/2006/table">
            <a:tbl>
              <a:tblPr/>
              <a:tblGrid>
                <a:gridCol w="1234440"/>
                <a:gridCol w="2926080"/>
                <a:gridCol w="3154680"/>
                <a:gridCol w="3779215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维度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Sunday（海外）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6B3FD4"/>
                          </a:solidFill>
                        </a:rPr>
                        <a:t>未来不远（国内）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弦跃星河 OriginX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3FD4"/>
                    </a:solidFill>
                  </a:tcPr>
                </a:tc>
              </a:tr>
              <a:tr h="29106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1430"/>
                          </a:solidFill>
                        </a:rPr>
                        <a:t>场景与形态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家庭家务；轮式双臂，明确不做双足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家庭全场景；轮式双臂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430"/>
                          </a:solidFill>
                        </a:rPr>
                        <a:t>Q1 轮式双臂 + Z1 桌面双足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4670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1430"/>
                          </a:solidFill>
                        </a:rPr>
                        <a:t>产品与价格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Memo；无零售价，手工整机成本约 2 万美元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F1 / F2；F2 3.6 万元起，月租 3,000 元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430"/>
                          </a:solidFill>
                        </a:rPr>
                        <a:t>A1 目标百元级；Z1 目标 3,000 元级；Q1 目标 2 万元以内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4670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1430"/>
                          </a:solidFill>
                        </a:rPr>
                        <a:t>交付状态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未开售；50 户免费邀请 Beta；官网称 2027–2028 规模交付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已租赁入户；F2 交付时间未公布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430"/>
                          </a:solidFill>
                        </a:rPr>
                        <a:t>原型阶段；6 个月旗舰机上市（目标）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29106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1430"/>
                          </a:solidFill>
                        </a:rPr>
                        <a:t>路线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先手套采数据、后造机器人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先租后卖：机器人先进家，再谈销售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430"/>
                          </a:solidFill>
                        </a:rPr>
                        <a:t>先把本体做便宜，再让 RSI 平台把它变强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4670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1430"/>
                          </a:solidFill>
                        </a:rPr>
                        <a:t>数据来源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外部手套采集（2,000+ 副）+ 付费采集员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自有机器人在租赁家庭中回流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430"/>
                          </a:solidFill>
                        </a:rPr>
                        <a:t>数采工厂 + 真机回归 + 世界模型评测回流；家庭回流待入户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4670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1430"/>
                          </a:solidFill>
                        </a:rPr>
                        <a:t>迭代闭环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手套数据转训练数据；发布节奏未公开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世界模型预判 + 失败数据回流；发布节奏未公开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430"/>
                          </a:solidFill>
                        </a:rPr>
                        <a:t>RSI 平台自动闭环：训练→评测→真机回归→发布→回流</a:t>
                      </a:r>
                      <a:endParaRPr lang="en-US" sz="1050" dirty="0"/>
                    </a:p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430"/>
                          </a:solidFill>
                        </a:rPr>
                        <a:t>（原型在跑，未规模验证）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  <a:tr h="4670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B1430"/>
                          </a:solidFill>
                        </a:rPr>
                        <a:t>自研与制造</a:t>
                      </a:r>
                      <a:endParaRPr lang="en-US" sz="110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B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本体与手套自研；代工与产能未公开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A5177"/>
                          </a:solidFill>
                        </a:rPr>
                        <a:t>全栈自研（电机 · 关节 · 力矩传感器）；16 代整机（公司自述）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430"/>
                          </a:solidFill>
                        </a:rPr>
                        <a:t>本体与 RSI 平台自研；国内供应链</a:t>
                      </a:r>
                      <a:endParaRPr lang="en-US" sz="1050" dirty="0"/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CFD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112106"/>
            <a:ext cx="11094415" cy="3438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dirty="0">
                <a:solidFill>
                  <a:srgbClr val="8A82A3"/>
                </a:solidFill>
              </a:rPr>
              <a:t>对方信息为公开报道与公司自述，截至 2026-09；两家均未公开发布节奏与真机回归是否自动化。我方价格、上市时间与 20,000 台为目标，非已交付事实；RSI 闭环链路已打通，6 个月内先让推理速度全自动。</a:t>
            </a:r>
            <a:endParaRPr lang="zh-CN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6576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1100" b="1" spc="200" kern="0" dirty="0">
                <a:solidFill>
                  <a:srgbClr val="6B3FD4"/>
                </a:solidFill>
              </a:rPr>
              <a:t>12 · FINANCING</a:t>
            </a:r>
            <a:endParaRPr lang="zh-CN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58368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zh-CN" altLang="en-US" sz="2800" b="1" dirty="0">
                <a:solidFill>
                  <a:srgbClr val="1B1430"/>
                </a:solidFill>
              </a:rPr>
              <a:t>融资</a:t>
            </a:r>
            <a:endParaRPr lang="zh-CN" sz="2800" dirty="0"/>
          </a:p>
          <a:p>
            <a:pPr algn="l" indent="0" marL="0">
              <a:buNone/>
            </a:pPr>
            <a:r>
              <a:rPr lang="zh-CN" altLang="en-US" sz="1700" b="1" dirty="0">
                <a:solidFill>
                  <a:srgbClr val="6B3FD4"/>
                </a:solidFill>
              </a:rPr>
              <a:t>1 亿元，6 个月只做一件事</a:t>
            </a:r>
            <a:endParaRPr lang="zh-CN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5760720"/>
            <a:ext cx="11094415" cy="512064"/>
          </a:xfrm>
          <a:prstGeom prst="roundRect">
            <a:avLst>
              <a:gd name="adj" fmla="val 14286"/>
            </a:avLst>
          </a:prstGeom>
          <a:solidFill>
            <a:srgbClr val="ECE5FB"/>
          </a:solidFill>
          <a:ln w="9525">
            <a:solidFill>
              <a:srgbClr val="ECE5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6384" y="5952744"/>
            <a:ext cx="128016" cy="128016"/>
          </a:xfrm>
          <a:prstGeom prst="ellipse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60704" y="5760720"/>
            <a:ext cx="1031717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zh-CN" altLang="en-US" sz="1400" b="1" dirty="0">
                <a:solidFill>
                  <a:srgbClr val="1B1430"/>
                </a:solidFill>
              </a:rPr>
              <a:t>为每个家庭的幸福：先把一台好用的机器人送进家，再由 RSI 实验平台让它自己越来越好。</a:t>
            </a:r>
            <a:endParaRPr lang="zh-CN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37667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000" dirty="0">
                <a:solidFill>
                  <a:srgbClr val="5A5177"/>
                </a:solidFill>
              </a:rPr>
              <a:t>马沁桢 · 创始人 / CEO · qm18@rice.edu · linkedin.com/in/qinzhen-ma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548640" y="1737360"/>
            <a:ext cx="3017520" cy="3529584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777240" y="192024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050" b="1" spc="100" kern="0" dirty="0">
                <a:solidFill>
                  <a:srgbClr val="6B3FD4"/>
                </a:solidFill>
              </a:rPr>
              <a:t>本轮方案</a:t>
            </a:r>
            <a:endParaRPr lang="zh-CN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76272"/>
            <a:ext cx="2560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5400" b="1" dirty="0">
                <a:solidFill>
                  <a:srgbClr val="1B1430"/>
                </a:solidFill>
              </a:rPr>
              <a:t>1</a:t>
            </a:r>
            <a:r>
              <a:rPr lang="zh-CN" altLang="en-US" sz="1800" b="1" dirty="0">
                <a:solidFill>
                  <a:srgbClr val="1B1430"/>
                </a:solidFill>
              </a:rPr>
              <a:t> 亿元</a:t>
            </a:r>
            <a:endParaRPr lang="zh-C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01752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dirty="0">
                <a:solidFill>
                  <a:srgbClr val="5A5177"/>
                </a:solidFill>
              </a:rPr>
              <a:t>融资金额</a:t>
            </a:r>
            <a:endParaRPr lang="zh-CN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3383280"/>
            <a:ext cx="1280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200" b="1" dirty="0">
                <a:solidFill>
                  <a:srgbClr val="1B1430"/>
                </a:solidFill>
              </a:rPr>
              <a:t>15%</a:t>
            </a:r>
            <a:endParaRPr lang="zh-CN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803904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出让比例</a:t>
            </a:r>
            <a:endParaRPr lang="zh-CN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2057400" y="3383280"/>
            <a:ext cx="1280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2200" b="1" dirty="0">
                <a:solidFill>
                  <a:srgbClr val="1B1430"/>
                </a:solidFill>
              </a:rPr>
              <a:t>6.7 亿</a:t>
            </a:r>
            <a:endParaRPr lang="zh-CN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57400" y="3803904"/>
            <a:ext cx="1280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dirty="0">
                <a:solidFill>
                  <a:srgbClr val="5A5177"/>
                </a:solidFill>
              </a:rPr>
              <a:t>投后估值（约）</a:t>
            </a:r>
            <a:endParaRPr lang="zh-CN" sz="950" dirty="0"/>
          </a:p>
        </p:txBody>
      </p:sp>
      <p:sp>
        <p:nvSpPr>
          <p:cNvPr id="16" name="Shape 14"/>
          <p:cNvSpPr/>
          <p:nvPr/>
        </p:nvSpPr>
        <p:spPr>
          <a:xfrm>
            <a:off x="777240" y="4251960"/>
            <a:ext cx="2004471" cy="310896"/>
          </a:xfrm>
          <a:prstGeom prst="roundRect">
            <a:avLst>
              <a:gd name="adj" fmla="val 50000"/>
            </a:avLst>
          </a:prstGeom>
          <a:solidFill>
            <a:srgbClr val="6B3FD4"/>
          </a:solidFill>
          <a:ln w="9525">
            <a:solidFill>
              <a:srgbClr val="6B3F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251960"/>
            <a:ext cx="200447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050" b="1" dirty="0">
                <a:solidFill>
                  <a:srgbClr val="FFFFFF"/>
                </a:solidFill>
              </a:rPr>
              <a:t>核心竞争力：RSI 实验平台</a:t>
            </a:r>
            <a:endParaRPr lang="zh-CN" sz="1050" dirty="0"/>
          </a:p>
        </p:txBody>
      </p:sp>
      <p:sp>
        <p:nvSpPr>
          <p:cNvPr id="18" name="Shape 16"/>
          <p:cNvSpPr/>
          <p:nvPr/>
        </p:nvSpPr>
        <p:spPr>
          <a:xfrm>
            <a:off x="777240" y="4654296"/>
            <a:ext cx="1565910" cy="310896"/>
          </a:xfrm>
          <a:prstGeom prst="roundRect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77240" y="4654296"/>
            <a:ext cx="156591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1050" b="1" dirty="0">
                <a:solidFill>
                  <a:srgbClr val="FFFFFF"/>
                </a:solidFill>
              </a:rPr>
              <a:t>首个场景：家庭教育</a:t>
            </a:r>
            <a:endParaRPr lang="zh-CN" sz="1050" dirty="0"/>
          </a:p>
        </p:txBody>
      </p:sp>
      <p:sp>
        <p:nvSpPr>
          <p:cNvPr id="20" name="Shape 18"/>
          <p:cNvSpPr/>
          <p:nvPr/>
        </p:nvSpPr>
        <p:spPr>
          <a:xfrm>
            <a:off x="3794760" y="1737360"/>
            <a:ext cx="4160520" cy="3529584"/>
          </a:xfrm>
          <a:prstGeom prst="roundRect">
            <a:avLst>
              <a:gd name="adj" fmla="val 2591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4023360" y="1920240"/>
            <a:ext cx="3703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050" b="1" spc="100" kern="0" dirty="0">
                <a:solidFill>
                  <a:srgbClr val="6B3FD4"/>
                </a:solidFill>
              </a:rPr>
              <a:t>资金用途（本轮 1 亿元 · 第一阶段）</a:t>
            </a:r>
            <a:endParaRPr lang="zh-CN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4023360" y="228600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dirty="0">
                <a:solidFill>
                  <a:srgbClr val="1B1430"/>
                </a:solidFill>
              </a:rPr>
              <a:t>主力本体研发、量产与上市</a:t>
            </a:r>
            <a:endParaRPr lang="zh-CN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6400800" y="2286000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2000"/>
              </a:lnSpc>
              <a:buNone/>
            </a:pPr>
            <a:r>
              <a:rPr lang="zh-CN" altLang="en-US" sz="1100" b="1" dirty="0">
                <a:solidFill>
                  <a:srgbClr val="1B1430"/>
                </a:solidFill>
              </a:rPr>
              <a:t>50%  </a:t>
            </a:r>
            <a:r>
              <a:rPr lang="zh-CN" altLang="en-US" sz="1100" dirty="0">
                <a:solidFill>
                  <a:srgbClr val="5A5177"/>
                </a:solidFill>
              </a:rPr>
              <a:t>5,000 万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4023360" y="2615184"/>
            <a:ext cx="3703320" cy="100584"/>
          </a:xfrm>
          <a:prstGeom prst="roundRect">
            <a:avLst>
              <a:gd name="adj" fmla="val 50000"/>
            </a:avLst>
          </a:prstGeom>
          <a:solidFill>
            <a:srgbClr val="F0EBFA"/>
          </a:solidFill>
          <a:ln w="9525">
            <a:solidFill>
              <a:srgbClr val="F0EBF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023360" y="2615184"/>
            <a:ext cx="1851660" cy="100584"/>
          </a:xfrm>
          <a:prstGeom prst="roundRect">
            <a:avLst>
              <a:gd name="adj" fmla="val 50000"/>
            </a:avLst>
          </a:prstGeom>
          <a:solidFill>
            <a:srgbClr val="5B8FE3"/>
          </a:solidFill>
          <a:ln w="9525">
            <a:solidFill>
              <a:srgbClr val="5B8FE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023360" y="290093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dirty="0">
                <a:solidFill>
                  <a:srgbClr val="1B1430"/>
                </a:solidFill>
              </a:rPr>
              <a:t>RSI 实验平台（首个功能：推理速度）</a:t>
            </a:r>
            <a:endParaRPr lang="zh-CN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0" y="2900934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2000"/>
              </a:lnSpc>
              <a:buNone/>
            </a:pPr>
            <a:r>
              <a:rPr lang="zh-CN" altLang="en-US" sz="1100" b="1" dirty="0">
                <a:solidFill>
                  <a:srgbClr val="1B1430"/>
                </a:solidFill>
              </a:rPr>
              <a:t>30%  </a:t>
            </a:r>
            <a:r>
              <a:rPr lang="zh-CN" altLang="en-US" sz="1100" dirty="0">
                <a:solidFill>
                  <a:srgbClr val="5A5177"/>
                </a:solidFill>
              </a:rPr>
              <a:t>3,000 万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4023360" y="3230118"/>
            <a:ext cx="3703320" cy="100584"/>
          </a:xfrm>
          <a:prstGeom prst="roundRect">
            <a:avLst>
              <a:gd name="adj" fmla="val 50000"/>
            </a:avLst>
          </a:prstGeom>
          <a:solidFill>
            <a:srgbClr val="F0EBFA"/>
          </a:solidFill>
          <a:ln w="9525">
            <a:solidFill>
              <a:srgbClr val="F0EBF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023360" y="3230118"/>
            <a:ext cx="1110996" cy="100584"/>
          </a:xfrm>
          <a:prstGeom prst="roundRect">
            <a:avLst>
              <a:gd name="adj" fmla="val 50000"/>
            </a:avLst>
          </a:prstGeom>
          <a:solidFill>
            <a:srgbClr val="A084F0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023360" y="35158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dirty="0">
                <a:solidFill>
                  <a:srgbClr val="1B1430"/>
                </a:solidFill>
              </a:rPr>
              <a:t>市场与首批用户</a:t>
            </a:r>
            <a:endParaRPr lang="zh-CN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6400800" y="351586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2000"/>
              </a:lnSpc>
              <a:buNone/>
            </a:pPr>
            <a:r>
              <a:rPr lang="zh-CN" altLang="en-US" sz="1100" b="1" dirty="0">
                <a:solidFill>
                  <a:srgbClr val="1B1430"/>
                </a:solidFill>
              </a:rPr>
              <a:t>10%  </a:t>
            </a:r>
            <a:r>
              <a:rPr lang="zh-CN" altLang="en-US" sz="1100" dirty="0">
                <a:solidFill>
                  <a:srgbClr val="5A5177"/>
                </a:solidFill>
              </a:rPr>
              <a:t>1,000 万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4023360" y="3845052"/>
            <a:ext cx="3703320" cy="100584"/>
          </a:xfrm>
          <a:prstGeom prst="roundRect">
            <a:avLst>
              <a:gd name="adj" fmla="val 50000"/>
            </a:avLst>
          </a:prstGeom>
          <a:solidFill>
            <a:srgbClr val="F0EBFA"/>
          </a:solidFill>
          <a:ln w="9525">
            <a:solidFill>
              <a:srgbClr val="F0EBF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023360" y="3845052"/>
            <a:ext cx="370332" cy="100584"/>
          </a:xfrm>
          <a:prstGeom prst="roundRect">
            <a:avLst>
              <a:gd name="adj" fmla="val 50000"/>
            </a:avLst>
          </a:prstGeom>
          <a:solidFill>
            <a:srgbClr val="D879C8"/>
          </a:solidFill>
          <a:ln w="9525">
            <a:solidFill>
              <a:srgbClr val="D879C8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023360" y="413080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dirty="0">
                <a:solidFill>
                  <a:srgbClr val="1B1430"/>
                </a:solidFill>
              </a:rPr>
              <a:t>运营、合规与预备金</a:t>
            </a:r>
            <a:endParaRPr lang="zh-CN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6400800" y="4130802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2000"/>
              </a:lnSpc>
              <a:buNone/>
            </a:pPr>
            <a:r>
              <a:rPr lang="zh-CN" altLang="en-US" sz="1100" b="1" dirty="0">
                <a:solidFill>
                  <a:srgbClr val="1B1430"/>
                </a:solidFill>
              </a:rPr>
              <a:t>10%  </a:t>
            </a:r>
            <a:r>
              <a:rPr lang="zh-CN" altLang="en-US" sz="1100" dirty="0">
                <a:solidFill>
                  <a:srgbClr val="5A5177"/>
                </a:solidFill>
              </a:rPr>
              <a:t>1,000 万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4023360" y="4459986"/>
            <a:ext cx="3703320" cy="100584"/>
          </a:xfrm>
          <a:prstGeom prst="roundRect">
            <a:avLst>
              <a:gd name="adj" fmla="val 50000"/>
            </a:avLst>
          </a:prstGeom>
          <a:solidFill>
            <a:srgbClr val="F0EBFA"/>
          </a:solidFill>
          <a:ln w="9525">
            <a:solidFill>
              <a:srgbClr val="F0EBF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023360" y="4459986"/>
            <a:ext cx="370332" cy="100584"/>
          </a:xfrm>
          <a:prstGeom prst="roundRect">
            <a:avLst>
              <a:gd name="adj" fmla="val 50000"/>
            </a:avLst>
          </a:prstGeom>
          <a:solidFill>
            <a:srgbClr val="F2B84B"/>
          </a:solidFill>
          <a:ln w="9525">
            <a:solidFill>
              <a:srgbClr val="F2B84B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023360" y="4809744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00" b="1" dirty="0">
                <a:solidFill>
                  <a:srgbClr val="6B3FD4"/>
                </a:solidFill>
              </a:rPr>
              <a:t>合计  </a:t>
            </a:r>
            <a:r>
              <a:rPr lang="zh-CN" altLang="en-US" sz="1100" dirty="0">
                <a:solidFill>
                  <a:srgbClr val="1B1430"/>
                </a:solidFill>
              </a:rPr>
              <a:t>1 亿元（＝ 5,000 + 3,000 + 1,000 + 1,000 万元）</a:t>
            </a:r>
            <a:endParaRPr lang="zh-CN" sz="1100" dirty="0"/>
          </a:p>
        </p:txBody>
      </p:sp>
      <p:sp>
        <p:nvSpPr>
          <p:cNvPr id="39" name="Shape 37"/>
          <p:cNvSpPr/>
          <p:nvPr/>
        </p:nvSpPr>
        <p:spPr>
          <a:xfrm>
            <a:off x="8183880" y="1737360"/>
            <a:ext cx="3459175" cy="3529584"/>
          </a:xfrm>
          <a:prstGeom prst="roundRect">
            <a:avLst>
              <a:gd name="adj" fmla="val 2643"/>
            </a:avLst>
          </a:prstGeom>
          <a:solidFill>
            <a:srgbClr val="FFFFFF"/>
          </a:solidFill>
          <a:ln w="9525">
            <a:solidFill>
              <a:srgbClr val="E3DAF4"/>
            </a:solidFill>
            <a:prstDash val="solid"/>
          </a:ln>
          <a:effectLst>
            <a:outerShdw sx="100000" sy="100000" kx="0" ky="0" algn="bl" rotWithShape="0" blurRad="101600" dist="25400" dir="5400000">
              <a:srgbClr val="3A2A78">
                <a:alpha val="7000"/>
              </a:srgbClr>
            </a:outerShdw>
          </a:effectLst>
        </p:spPr>
      </p:sp>
      <p:sp>
        <p:nvSpPr>
          <p:cNvPr id="40" name="Text 38"/>
          <p:cNvSpPr txBox="1"/>
          <p:nvPr/>
        </p:nvSpPr>
        <p:spPr>
          <a:xfrm>
            <a:off x="8412480" y="1920240"/>
            <a:ext cx="30019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050" b="1" spc="100" kern="0" dirty="0">
                <a:solidFill>
                  <a:srgbClr val="6B3FD4"/>
                </a:solidFill>
              </a:rPr>
              <a:t>分阶段交付</a:t>
            </a:r>
            <a:endParaRPr lang="zh-CN" sz="1050" dirty="0"/>
          </a:p>
        </p:txBody>
      </p:sp>
      <p:sp>
        <p:nvSpPr>
          <p:cNvPr id="41" name="Shape 39"/>
          <p:cNvSpPr/>
          <p:nvPr/>
        </p:nvSpPr>
        <p:spPr>
          <a:xfrm>
            <a:off x="8412480" y="2340864"/>
            <a:ext cx="201168" cy="201168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8412480" y="234086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00" b="1" dirty="0">
                <a:solidFill>
                  <a:srgbClr val="FFFFFF"/>
                </a:solidFill>
              </a:rPr>
              <a:t>✓</a:t>
            </a:r>
            <a:endParaRPr lang="zh-CN" sz="900" dirty="0"/>
          </a:p>
        </p:txBody>
      </p:sp>
      <p:sp>
        <p:nvSpPr>
          <p:cNvPr id="43" name="Text 41"/>
          <p:cNvSpPr txBox="1"/>
          <p:nvPr/>
        </p:nvSpPr>
        <p:spPr>
          <a:xfrm>
            <a:off x="8732520" y="2304288"/>
            <a:ext cx="2681935" cy="641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第一阶段 · 本轮 1 亿元：</a:t>
            </a:r>
            <a:r>
              <a:rPr lang="zh-CN" altLang="en-US" sz="1150" dirty="0">
                <a:solidFill>
                  <a:srgbClr val="1B1430"/>
                </a:solidFill>
              </a:rPr>
              <a:t>6 个月主力本体上市，首批 1,000 台；推理速度实现全自动迭代优化</a:t>
            </a:r>
            <a:endParaRPr lang="zh-CN" sz="1150" dirty="0"/>
          </a:p>
        </p:txBody>
      </p:sp>
      <p:sp>
        <p:nvSpPr>
          <p:cNvPr id="44" name="Shape 42"/>
          <p:cNvSpPr/>
          <p:nvPr/>
        </p:nvSpPr>
        <p:spPr>
          <a:xfrm>
            <a:off x="8412480" y="3146679"/>
            <a:ext cx="201168" cy="201168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8412480" y="3146679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00" b="1" dirty="0">
                <a:solidFill>
                  <a:srgbClr val="FFFFFF"/>
                </a:solidFill>
              </a:rPr>
              <a:t>✓</a:t>
            </a:r>
            <a:endParaRPr lang="zh-CN" sz="900" dirty="0"/>
          </a:p>
        </p:txBody>
      </p:sp>
      <p:sp>
        <p:nvSpPr>
          <p:cNvPr id="46" name="Text 44"/>
          <p:cNvSpPr txBox="1"/>
          <p:nvPr/>
        </p:nvSpPr>
        <p:spPr>
          <a:xfrm>
            <a:off x="8732520" y="3110103"/>
            <a:ext cx="2681935" cy="641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第二阶段 · 融资 5 亿元：</a:t>
            </a:r>
            <a:r>
              <a:rPr lang="zh-CN" altLang="en-US" sz="1150" dirty="0">
                <a:solidFill>
                  <a:srgbClr val="1B1430"/>
                </a:solidFill>
              </a:rPr>
              <a:t>RSI 实验平台完善成熟，1.2 米左右机器人内置更多技能；12 个月交付 20,000 台</a:t>
            </a:r>
            <a:endParaRPr lang="zh-CN" sz="1150" dirty="0"/>
          </a:p>
        </p:txBody>
      </p:sp>
      <p:sp>
        <p:nvSpPr>
          <p:cNvPr id="47" name="Shape 45"/>
          <p:cNvSpPr/>
          <p:nvPr/>
        </p:nvSpPr>
        <p:spPr>
          <a:xfrm>
            <a:off x="8412480" y="3952494"/>
            <a:ext cx="201168" cy="201168"/>
          </a:xfrm>
          <a:prstGeom prst="ellipse">
            <a:avLst>
              <a:gd name="adj" fmla="val 50000"/>
            </a:avLst>
          </a:prstGeom>
          <a:solidFill>
            <a:srgbClr val="A084F0"/>
          </a:solidFill>
          <a:ln w="9525">
            <a:solidFill>
              <a:srgbClr val="A084F0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412480" y="3952494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2000"/>
              </a:lnSpc>
              <a:buNone/>
            </a:pPr>
            <a:r>
              <a:rPr lang="zh-CN" altLang="en-US" sz="900" b="1" dirty="0">
                <a:solidFill>
                  <a:srgbClr val="FFFFFF"/>
                </a:solidFill>
              </a:rPr>
              <a:t>✓</a:t>
            </a:r>
            <a:endParaRPr lang="zh-CN" sz="900" dirty="0"/>
          </a:p>
        </p:txBody>
      </p:sp>
      <p:sp>
        <p:nvSpPr>
          <p:cNvPr id="49" name="Text 47"/>
          <p:cNvSpPr txBox="1"/>
          <p:nvPr/>
        </p:nvSpPr>
        <p:spPr>
          <a:xfrm>
            <a:off x="8732520" y="3915918"/>
            <a:ext cx="268193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150" b="1" dirty="0">
                <a:solidFill>
                  <a:srgbClr val="1B1430"/>
                </a:solidFill>
              </a:rPr>
              <a:t>第三阶段：</a:t>
            </a:r>
            <a:r>
              <a:rPr lang="zh-CN" altLang="en-US" sz="1150" dirty="0">
                <a:solidFill>
                  <a:srgbClr val="1B1430"/>
                </a:solidFill>
              </a:rPr>
              <a:t>面向通用家庭场景的机器人</a:t>
            </a:r>
            <a:endParaRPr lang="zh-CN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8A82A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960120"/>
            <a:ext cx="640080" cy="64008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7830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zh-CN" altLang="en-US" sz="4000" b="1" dirty="0">
                <a:solidFill>
                  <a:srgbClr val="F4F1FB"/>
                </a:solidFill>
              </a:rPr>
              <a:t>为每个家庭的幸福</a:t>
            </a:r>
            <a:endParaRPr lang="zh-CN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651760"/>
            <a:ext cx="8875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zh-CN" altLang="en-US" sz="1800" dirty="0">
                <a:solidFill>
                  <a:srgbClr val="B694F5"/>
                </a:solidFill>
              </a:rPr>
              <a:t>低成本本体进家，真机数据回流，RSI 实验平台让机器人自己越变越好。</a:t>
            </a:r>
            <a:endParaRPr lang="zh-CN" sz="1800" dirty="0"/>
          </a:p>
        </p:txBody>
      </p:sp>
      <p:sp>
        <p:nvSpPr>
          <p:cNvPr id="5" name="Shape 2"/>
          <p:cNvSpPr/>
          <p:nvPr/>
        </p:nvSpPr>
        <p:spPr>
          <a:xfrm>
            <a:off x="548640" y="3794760"/>
            <a:ext cx="3545738" cy="1234440"/>
          </a:xfrm>
          <a:prstGeom prst="roundRect">
            <a:avLst>
              <a:gd name="adj" fmla="val 7407"/>
            </a:avLst>
          </a:prstGeom>
          <a:solidFill>
            <a:srgbClr val="1E1838"/>
          </a:solidFill>
          <a:ln w="9525">
            <a:solidFill>
              <a:srgbClr val="372C5E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3959352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spc="100" kern="0" dirty="0">
                <a:solidFill>
                  <a:srgbClr val="B694F5"/>
                </a:solidFill>
              </a:rPr>
              <a:t>创始人微信 · WECHAT</a:t>
            </a:r>
            <a:endParaRPr lang="zh-CN" sz="95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4197096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dirty="0">
                <a:solidFill>
                  <a:srgbClr val="B3A8CE"/>
                </a:solidFill>
              </a:rPr>
              <a:t>马沁桢 · 创始人 / CEO</a:t>
            </a:r>
            <a:endParaRPr lang="zh-CN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4489704"/>
            <a:ext cx="30885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800" b="1" dirty="0">
                <a:solidFill>
                  <a:srgbClr val="F4F1FB"/>
                </a:solidFill>
              </a:rPr>
              <a:t>luckyqinzhen</a:t>
            </a:r>
            <a:endParaRPr lang="zh-CN" sz="1800" dirty="0"/>
          </a:p>
        </p:txBody>
      </p:sp>
      <p:sp>
        <p:nvSpPr>
          <p:cNvPr id="9" name="Shape 6"/>
          <p:cNvSpPr/>
          <p:nvPr/>
        </p:nvSpPr>
        <p:spPr>
          <a:xfrm>
            <a:off x="4322978" y="3794760"/>
            <a:ext cx="3545738" cy="1234440"/>
          </a:xfrm>
          <a:prstGeom prst="roundRect">
            <a:avLst>
              <a:gd name="adj" fmla="val 7407"/>
            </a:avLst>
          </a:prstGeom>
          <a:solidFill>
            <a:srgbClr val="1E1838"/>
          </a:solidFill>
          <a:ln w="9525">
            <a:solidFill>
              <a:srgbClr val="372C5E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551578" y="3959352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spc="100" kern="0" dirty="0">
                <a:solidFill>
                  <a:srgbClr val="B694F5"/>
                </a:solidFill>
              </a:rPr>
              <a:t>商业合作联系 · BUSINESS CONTACT</a:t>
            </a:r>
            <a:endParaRPr lang="zh-CN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4551578" y="4197096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dirty="0">
                <a:solidFill>
                  <a:srgbClr val="B3A8CE"/>
                </a:solidFill>
              </a:rPr>
              <a:t>Zack · 商业合伙人</a:t>
            </a:r>
            <a:endParaRPr lang="zh-CN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4551578" y="4489704"/>
            <a:ext cx="30885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800" b="1" dirty="0">
                <a:solidFill>
                  <a:srgbClr val="F4F1FB"/>
                </a:solidFill>
              </a:rPr>
              <a:t>136 5812 6513</a:t>
            </a:r>
            <a:endParaRPr lang="zh-CN" sz="1800" dirty="0"/>
          </a:p>
        </p:txBody>
      </p:sp>
      <p:sp>
        <p:nvSpPr>
          <p:cNvPr id="13" name="Shape 10"/>
          <p:cNvSpPr/>
          <p:nvPr/>
        </p:nvSpPr>
        <p:spPr>
          <a:xfrm>
            <a:off x="8097317" y="3794760"/>
            <a:ext cx="3545738" cy="1234440"/>
          </a:xfrm>
          <a:prstGeom prst="roundRect">
            <a:avLst>
              <a:gd name="adj" fmla="val 7407"/>
            </a:avLst>
          </a:prstGeom>
          <a:solidFill>
            <a:srgbClr val="1E1838"/>
          </a:solidFill>
          <a:ln w="9525">
            <a:solidFill>
              <a:srgbClr val="372C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325917" y="3959352"/>
            <a:ext cx="308853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50" b="1" spc="100" kern="0" dirty="0">
                <a:solidFill>
                  <a:srgbClr val="B694F5"/>
                </a:solidFill>
              </a:rPr>
              <a:t>邮箱 · LINKEDIN</a:t>
            </a:r>
            <a:endParaRPr lang="zh-CN" sz="950" dirty="0"/>
          </a:p>
        </p:txBody>
      </p:sp>
      <p:sp>
        <p:nvSpPr>
          <p:cNvPr id="15" name="Text 12"/>
          <p:cNvSpPr txBox="1"/>
          <p:nvPr/>
        </p:nvSpPr>
        <p:spPr>
          <a:xfrm>
            <a:off x="8325917" y="4197096"/>
            <a:ext cx="30885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150" dirty="0">
                <a:solidFill>
                  <a:srgbClr val="B3A8CE"/>
                </a:solidFill>
              </a:rPr>
              <a:t>qm18@rice.edu</a:t>
            </a:r>
            <a:endParaRPr lang="zh-CN" sz="1150" dirty="0"/>
          </a:p>
        </p:txBody>
      </p:sp>
      <p:sp>
        <p:nvSpPr>
          <p:cNvPr id="16" name="Text 13">
            <a:hlinkClick r:id="rId2" tooltip="linkedin.com/in/qinzhen-ma"/>
          </p:cNvPr>
          <p:cNvSpPr txBox="1"/>
          <p:nvPr/>
        </p:nvSpPr>
        <p:spPr>
          <a:xfrm>
            <a:off x="8325917" y="4489704"/>
            <a:ext cx="30885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500" b="1" u="sng" dirty="0">
                <a:solidFill>
                  <a:srgbClr val="F4F1FB"/>
                </a:solidFill>
                <a:hlinkClick r:id="rId2" invalidUrl="" action="" tgtFrame="" tooltip="linkedin.com/in/qinzhen-ma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linkedin.com/in/qinzhen-ma</a:t>
            </a:r>
            <a:endParaRPr lang="zh-CN" sz="1500" dirty="0"/>
          </a:p>
        </p:txBody>
      </p:sp>
      <p:sp>
        <p:nvSpPr>
          <p:cNvPr id="17" name="Text 14">
            <a:hlinkClick r:id="rId3" tooltip="https://brightfuture.originxairobotics.com/"/>
          </p:cNvPr>
          <p:cNvSpPr txBox="1"/>
          <p:nvPr/>
        </p:nvSpPr>
        <p:spPr>
          <a:xfrm>
            <a:off x="548640" y="5303520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1200" b="1" u="sng" dirty="0">
                <a:solidFill>
                  <a:srgbClr val="B694F5"/>
                </a:solidFill>
                <a:hlinkClick r:id="rId3" invalidUrl="" action="" tgtFrame="" tooltip="https://brightfuture.originxairobotics.com/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在线版：brightfuture.originxairobotics.com</a:t>
            </a:r>
            <a:endParaRPr lang="zh-CN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21792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zh-CN" altLang="en-US" sz="900" dirty="0">
                <a:solidFill>
                  <a:srgbClr val="8478A6"/>
                </a:solidFill>
              </a:rPr>
              <a:t>上海弦跃星河智能科技有限公司 · 弦跃星河 OriginX AI · 为每个家庭的幸福 · 商业计划书 v7.3 · 2026 年 9 月 · 商业机密，仅供定向分享。</a:t>
            </a:r>
            <a:endParaRPr lang="zh-CN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riginX">
  <a:themeElements>
    <a:clrScheme name="OriginX">
      <a:dk1>
        <a:srgbClr val="1B1430"/>
      </a:dk1>
      <a:lt1>
        <a:srgbClr val="FFFFFF"/>
      </a:lt1>
      <a:dk2>
        <a:srgbClr val="16112A"/>
      </a:dk2>
      <a:lt2>
        <a:srgbClr val="F7F5FC"/>
      </a:lt2>
      <a:accent1>
        <a:srgbClr val="6B3FD4"/>
      </a:accent1>
      <a:accent2>
        <a:srgbClr val="F2B84B"/>
      </a:accent2>
      <a:accent3>
        <a:srgbClr val="5B8FE3"/>
      </a:accent3>
      <a:accent4>
        <a:srgbClr val="D879C8"/>
      </a:accent4>
      <a:accent5>
        <a:srgbClr val="A084F0"/>
      </a:accent5>
      <a:accent6>
        <a:srgbClr val="5A5177"/>
      </a:accent6>
      <a:hlink>
        <a:srgbClr val="6B3FD4"/>
      </a:hlink>
      <a:folHlink>
        <a:srgbClr val="A33C96"/>
      </a:folHlink>
    </a:clrScheme>
    <a:fontScheme name="OriginX">
      <a:majorFont>
        <a:latin typeface="Microsoft YaHei"/>
        <a:ea typeface="Microsoft YaHei"/>
        <a:cs typeface=""/>
        <a:font script="Jpan" typeface="游ゴシック Light"/>
        <a:font script="Hang" typeface="맑은 고딕"/>
        <a:font script="Hans" typeface="Microsoft YaHe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icrosoft YaHei"/>
        <a:ea typeface="Microsoft YaHei"/>
        <a:cs typeface=""/>
        <a:font script="Jpan" typeface="游ゴシック"/>
        <a:font script="Hang" typeface="맑은 고딕"/>
        <a:font script="Hans" typeface="Microsoft YaHe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上海弦跃星河智能科技有限公司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OriginX · 基于家庭场景的物理 AI · 商业计划书 v7.3</dc:title>
  <dc:subject>商业计划书 v7.3（定向分享）</dc:subject>
  <dc:creator>马沁桢 · 弦跃星河 OriginX AI</dc:creator>
  <cp:lastModifiedBy>马沁桢 · 弦跃星河 OriginX AI</cp:lastModifiedBy>
  <cp:revision>1</cp:revision>
  <dcterms:created xsi:type="dcterms:W3CDTF">2026-10-20T11:11:46Z</dcterms:created>
  <dcterms:modified xsi:type="dcterms:W3CDTF">2026-10-20T11:11:46Z</dcterms:modified>
</cp:coreProperties>
</file>