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7edc8c45-8508-c797-a675-03ee02c863a7}">
          <p14:sldIdLst>
            <p14:sldId id="256"/>
            <p14:sldId id="257"/>
          </p14:sldIdLst>
        </p14:section>
        <p14:section name="Summary &amp; motivation" id="{ef1c4f31-c1a4-bd27-ea62-8ee10a9abee2}">
          <p14:sldIdLst>
            <p14:sldId id="258"/>
            <p14:sldId id="259"/>
          </p14:sldIdLst>
        </p14:section>
        <p14:section name="Team" id="{a32b6ffc-24b6-2c71-0607-9d5127648aa0}">
          <p14:sldIdLst>
            <p14:sldId id="260"/>
          </p14:sldIdLst>
        </p14:section>
        <p14:section name="Problem, world model &amp; products" id="{3230d93c-ca77-8a2a-3d51-81695e37273c}">
          <p14:sldIdLst>
            <p14:sldId id="261"/>
            <p14:sldId id="262"/>
            <p14:sldId id="263"/>
            <p14:sldId id="264"/>
          </p14:sldIdLst>
        </p14:section>
        <p14:section name="RSI platform &amp; data" id="{897439a3-2b90-470b-5450-b221b03b6b35}">
          <p14:sldIdLst>
            <p14:sldId id="265"/>
            <p14:sldId id="266"/>
            <p14:sldId id="267"/>
          </p14:sldIdLst>
        </p14:section>
        <p14:section name="Roadmap &amp; business model" id="{6758f2f8-b674-8a58-8c27-f26cd5b6ed65}">
          <p14:sldIdLst>
            <p14:sldId id="268"/>
            <p14:sldId id="269"/>
            <p14:sldId id="270"/>
          </p14:sldIdLst>
        </p14:section>
        <p14:section name="Benchmarks" id="{d6df9ba5-c76e-369f-26af-3a665ab96d92}">
          <p14:sldIdLst>
            <p14:sldId id="271"/>
            <p14:sldId id="272"/>
          </p14:sldIdLst>
        </p14:section>
        <p14:section name="Financing &amp; contact" id="{dbe4da39-35dd-2d15-f158-862e88538f04}">
          <p14:sldIdLst>
            <p14:sldId id="273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500" b="0" i="0" u="none" strike="noStrike">
                <a:solidFill>
                  <a:srgbClr val="1B1430"/>
                </a:solidFill>
                <a:latin typeface="+mn-lt"/>
              </a:defRPr>
            </a:pPr>
            <a:r>
              <a:rPr sz="1500" b="0" i="0" u="none" strike="noStrike">
                <a:solidFill>
                  <a:srgbClr val="1B1430"/>
                </a:solidFill>
                <a:latin typeface="+mn-lt"/>
              </a:rPr>
              <a:t>Real-robot episodes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Real-robot episodes</c:v>
                </c:pt>
              </c:strCache>
            </c:strRef>
          </c:tx>
          <c:spPr>
            <a:solidFill>
              <a:srgbClr val="A084F0"/>
            </a:solidFill>
            <a:effectLst/>
          </c:spPr>
          <c:invertIfNegative val="0"/>
          <c:dLbls>
            <c:numFmt formatCode="[&gt;=1000]#,##0,&quot;M&quot;;0&quot;K&quot;" sourceLinked="0"/>
            <c:txPr>
              <a:bodyPr/>
              <a:lstStyle/>
              <a:p>
                <a:pPr>
                  <a:defRPr b="1" i="0" strike="noStrike" sz="1300" u="none">
                    <a:solidFill>
                      <a:srgbClr val="1B143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Month 6</c:v>
                  </c:pt>
                  <c:pt idx="1">
                    <c:v>Month 12</c:v>
                  </c:pt>
                  <c:pt idx="2">
                    <c:v>Month 18</c:v>
                  </c:pt>
                  <c:pt idx="3">
                    <c:v>Month 24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500</c:v>
                </c:pt>
                <c:pt idx="2">
                  <c:v>3000</c:v>
                </c:pt>
                <c:pt idx="3">
                  <c:v>10000</c:v>
                </c:pt>
              </c:numCache>
            </c:numRef>
          </c:val>
        </c:ser>
        <c:dLbls>
          <c:numFmt formatCode="[&gt;=1000]#,##0,&quot;M&quot;;0&quot;K&quot;" sourceLinked="0"/>
          <c:txPr>
            <a:bodyPr/>
            <a:lstStyle/>
            <a:p>
              <a:pPr>
                <a:defRPr b="1" i="0" strike="noStrike" sz="1300" u="none">
                  <a:solidFill>
                    <a:srgbClr val="1B143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CFC3E9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517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18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500" b="0" i="0" u="none" strike="noStrike">
                <a:solidFill>
                  <a:srgbClr val="1B1430"/>
                </a:solidFill>
                <a:latin typeface="+mn-lt"/>
              </a:defRPr>
            </a:pPr>
            <a:r>
              <a:rPr sz="1500" b="0" i="0" u="none" strike="noStrike">
                <a:solidFill>
                  <a:srgbClr val="1B1430"/>
                </a:solidFill>
                <a:latin typeface="+mn-lt"/>
              </a:rPr>
              <a:t>Cumulative skills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Cumulative skills</c:v>
                </c:pt>
              </c:strCache>
            </c:strRef>
          </c:tx>
          <c:spPr>
            <a:solidFill>
              <a:srgbClr val="F2B84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300" u="none">
                    <a:solidFill>
                      <a:srgbClr val="1B143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Month 6</c:v>
                  </c:pt>
                  <c:pt idx="1">
                    <c:v>Month 12</c:v>
                  </c:pt>
                  <c:pt idx="2">
                    <c:v>Month 18</c:v>
                  </c:pt>
                  <c:pt idx="3">
                    <c:v>Month 24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100</c:v>
                </c:pt>
                <c:pt idx="2">
                  <c:v>300</c:v>
                </c:pt>
                <c:pt idx="3">
                  <c:v>1000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300" u="none">
                  <a:solidFill>
                    <a:srgbClr val="1B143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CFC3E9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517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18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OriginX · Physical AI for the Home · Business Plan v7.3
https://brightfuture.originxairobotics.com/en/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 did at Lightwheel: Head of Hardware &amp; Simulation (Shanghai) and World Model Research Leader. The world-model track (turning the world model into a universal corrector for VLA policies: forward-predict candidate actions, score and rank them, correct before execution), the simulation evaluation stack, real-robot deployment optimization, and data collection. I have built every link of the chain by hand and know where each one breaks.
Simulation and synthetic data: the industry already has strong supply here, and Lightwheel is a leading example. Simulation gives coverage, hard cases and cheap scale, but it cannot give the real world’s long tail or ground truth.
A home robot body (missing): without an affordable, child-safe body of our own running inside real homes, a world model has nowhere to land.
A real-robot data loop (missing): without failures and parent corrections flowing back from real homes, the world model’s prediction residual is never corrected, and it stays inside simulation.
OriginX fills both gaps: a low-cost body plus a household real-robot data loop, tied together by the world model. We start with home education, a controllable scenario families pay for, so robots generate real data at home every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Observation: head RGB-D, wrist cameras, joint state, and voice / text instructions, encoded once and fed to both the policy and the world model.
VLA policy: a vision-language-action model that proposes K candidate action sequences for the current observation. It proposes; it does not anticipate.
World model: for each candidate it forward-predicts the next several steps of observation and state, i.e. imagine first, then act. This is the track I led at Lightwheel and the evaluation engine of our RSI platform.
Score, rank, correct: candidates are scored on predicted success probability, safety constraints and parent preferences; the best one is selected and corrected. Dangerous actions are stopped here.
Real-robot execution: the best action passes the safety gate (speed, force, workspace, whitelist) and runs on the body.
Real outcome: success, failure, or a parent takeover / correction, labelled automatically on device.
Prediction vs reality: the residual between what the world model predicted and what actually happened is the most valuable signal in the loop: it tells the model where the real world differs from its imagination.
Training feedback: residuals and real data update the world model and the VLA together; a more accurate world model makes ranking and correction more effective.
Role 1 · Corrector: ranks and corrects candidate actions before execution, blocking dangerous actions and making the policy more reliable on real robots.
Role 2 · Evaluator: offline regression evaluation with the world model filters out models and skills that are not worth a real-robot run.
Role 3 · Data engine: counterfactual generation starting from real-robot data extends the long tail; real outcomes correct the world model in return, which is what makes generated data trustworthy.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· Use at home: Kids and parents use the robot daily in lessons, imitation and teleoperation, so it runs inside real homes every day.
2 · Data flows back: Successes, failures, parent corrections and preferences return after parental consent and on-device de-identification.
3 · Model correction: Prediction residuals update the world model and the VLA; a more accurate world model makes correction and evaluation stronger.
4 · Auto experiments: Task generation, data selection, training, offline evaluation and real-robot regression run automatically, producing candidate releases every week; evaluation gaps become the next collection orders.
5 · Monthly OTA: Skills and models that pass the safety gate are pushed to robots at home every month, so the robot gets better the more it is used.
6 · More homes: Better robots bring word of mouth and trade-ins; a new hardware generation every six months, trained on the previous generation’s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X_CONTENT">
    <p:bg>
      <p:bgPr>
        <a:solidFill>
          <a:srgbClr val="F7F5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28232"/>
            <a:ext cx="219456" cy="21945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59536" y="640080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A3"/>
                </a:solidFill>
              </a:rPr>
              <a:t>OriginX AI · Business plan v7.3 · September 2026 · Confidential, private share only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200" kern="0" dirty="0">
                <a:solidFill>
                  <a:srgbClr val="6B3FD4"/>
                </a:solidFill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1B1430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X_DARK">
    <p:bg>
      <p:bgPr>
        <a:solidFill>
          <a:srgbClr val="1611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28232"/>
            <a:ext cx="219456" cy="21945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59536" y="640080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478A6"/>
                </a:solidFill>
              </a:rPr>
              <a:t>OriginX AI · Business plan v7.3 · September 2026 · Confidential, private share only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200" kern="0" dirty="0">
                <a:solidFill>
                  <a:srgbClr val="B694F5"/>
                </a:solidFill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F4F1FB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478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X_COVER">
    <p:bg>
      <p:bgPr>
        <a:solidFill>
          <a:srgbClr val="1611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591056"/>
            <a:ext cx="617220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5000" b="1" dirty="0">
                <a:solidFill>
                  <a:srgbClr val="F4F1FB"/>
                </a:solidFill>
              </a:defRPr>
            </a:lvl1pPr>
          </a:lstStyle>
          <a:p>
            <a:pPr algn="l" indent="0" marL="0">
              <a:buNone/>
            </a:pPr>
            <a:endParaRPr lang="en-US" sz="50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X_CLOSING">
    <p:bg>
      <p:bgPr>
        <a:solidFill>
          <a:srgbClr val="1611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783080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F4F1FB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hyperlink" Target="https://brightfuture.originxairobotics.com/en/#intro" TargetMode="External"/><Relationship Id="rId1" Type="http://schemas.openxmlformats.org/officeDocument/2006/relationships/video" Target="../media/media-2-1.mp4"/><Relationship Id="rId2" Type="http://schemas.microsoft.com/office/2007/relationships/media" Target="../media/media-2-1.mp4"/><Relationship Id="rId3" Type="http://schemas.openxmlformats.org/officeDocument/2006/relationships/image" Target="../media/image-2-3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nkedin.com/in/qinzhen-ma/" TargetMode="External"/><Relationship Id="rId4" Type="http://schemas.openxmlformats.org/officeDocument/2006/relationships/hyperlink" Target="https://www.linkedin.com/in/gerald-xu/" TargetMode="External"/><Relationship Id="rId7" Type="http://schemas.openxmlformats.org/officeDocument/2006/relationships/hyperlink" Target="https://www.linkedin.com/in/shichent/" TargetMode="External"/><Relationship Id="rId1" Type="http://schemas.openxmlformats.org/officeDocument/2006/relationships/image" Target="../media/image-5-1.png"/><Relationship Id="rId3" Type="http://schemas.openxmlformats.org/officeDocument/2006/relationships/image" Target="../media/image-5-2.png"/><Relationship Id="rId5" Type="http://schemas.openxmlformats.org/officeDocument/2006/relationships/image" Target="../media/image-5-3.png"/><Relationship Id="rId6" Type="http://schemas.openxmlformats.org/officeDocument/2006/relationships/image" Target="../media/image-5-4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chart" Target="/ppt/charts/chart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nkedin.com/in/qinzhen-ma/" TargetMode="External"/><Relationship Id="rId3" Type="http://schemas.openxmlformats.org/officeDocument/2006/relationships/hyperlink" Target="https://brightfuture.originxairobotics.com/en/" TargetMode="External"/><Relationship Id="rId1" Type="http://schemas.openxmlformats.org/officeDocument/2006/relationships/image" Target="../media/image-19-1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402336" cy="4023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60704" y="45720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300" b="1" dirty="0">
                <a:solidFill>
                  <a:srgbClr val="F4F1FB"/>
                </a:solidFill>
              </a:rPr>
              <a:t>OriginX AI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1060704" y="704088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00" spc="100" kern="0" dirty="0">
                <a:solidFill>
                  <a:srgbClr val="8478A6"/>
                </a:solidFill>
              </a:rPr>
              <a:t>BP v7.3 · 2026.09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261872"/>
            <a:ext cx="6172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100" b="1" spc="300" kern="0" dirty="0">
                <a:solidFill>
                  <a:srgbClr val="B694F5"/>
                </a:solidFill>
              </a:rPr>
              <a:t>ORIGINX AI · BUSINESS PLAN V7.3</a:t>
            </a:r>
            <a:endParaRPr lang="en-US" sz="1100" dirty="0"/>
          </a:p>
        </p:txBody>
      </p:sp>
      <p:sp>
        <p:nvSpPr>
          <p:cNvPr id="6" name="Text 0"/>
          <p:cNvSpPr/>
          <p:nvPr>
            <p:ph idx="100" type="title" hasCustomPrompt="1"/>
          </p:nvPr>
        </p:nvSpPr>
        <p:spPr>
          <a:xfrm>
            <a:off x="548640" y="1591056"/>
            <a:ext cx="61722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5000" b="1" dirty="0">
                <a:solidFill>
                  <a:srgbClr val="F4F1FB"/>
                </a:solidFill>
              </a:rPr>
              <a:t>Physical AI</a:t>
            </a:r>
            <a:endParaRPr lang="en-US" sz="5000" dirty="0"/>
          </a:p>
          <a:p>
            <a:pPr algn="l" indent="0" marL="0">
              <a:buNone/>
            </a:pPr>
            <a:r>
              <a:rPr lang="en-US" altLang="en-US" sz="5000" b="1" dirty="0">
                <a:solidFill>
                  <a:srgbClr val="F4F1FB"/>
                </a:solidFill>
              </a:rPr>
              <a:t>for the Home</a:t>
            </a:r>
            <a:endParaRPr lang="en-US" sz="5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255264"/>
            <a:ext cx="6172200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700" b="1" dirty="0">
                <a:solidFill>
                  <a:srgbClr val="B694F5"/>
                </a:solidFill>
              </a:rPr>
              <a:t>An intelligent growth companion: world-model driven, self-improving (RSI) from the very first real unit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088892"/>
            <a:ext cx="6172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600" b="1" dirty="0">
                <a:solidFill>
                  <a:srgbClr val="F2B84B"/>
                </a:solidFill>
              </a:rPr>
              <a:t>For the happiness of every family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472940"/>
            <a:ext cx="6172200" cy="413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100" dirty="0">
                <a:solidFill>
                  <a:srgbClr val="B3A8CE"/>
                </a:solidFill>
              </a:rPr>
              <a:t>The family is where we start and where we land; every piece of our software and hardware is designed around it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941722"/>
            <a:ext cx="6172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100" dirty="0">
                <a:solidFill>
                  <a:srgbClr val="B3A8CE"/>
                </a:solidFill>
              </a:rPr>
              <a:t>World model × low-cost body × household real-robot data × RSI auto experiments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48640" y="5362346"/>
            <a:ext cx="1966834" cy="329184"/>
          </a:xfrm>
          <a:prstGeom prst="roundRect">
            <a:avLst>
              <a:gd name="adj" fmla="val 50000"/>
            </a:avLst>
          </a:prstGeom>
          <a:solidFill>
            <a:srgbClr val="F2B84B"/>
          </a:solidFill>
          <a:ln w="9525">
            <a:solidFill>
              <a:srgbClr val="F2B84B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5362346"/>
            <a:ext cx="196683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100" b="1" dirty="0">
                <a:solidFill>
                  <a:srgbClr val="1B1430"/>
                </a:solidFill>
              </a:rPr>
              <a:t>Raising ¥100M · 15% equity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2625202" y="5362346"/>
            <a:ext cx="2672822" cy="329184"/>
          </a:xfrm>
          <a:prstGeom prst="roundRect">
            <a:avLst>
              <a:gd name="adj" fmla="val 50000"/>
            </a:avLst>
          </a:prstGeom>
          <a:solidFill>
            <a:srgbClr val="5B8FE3"/>
          </a:solidFill>
          <a:ln w="9525">
            <a:solidFill>
              <a:srgbClr val="5B8FE3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2625202" y="5362346"/>
            <a:ext cx="267282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100" b="1" dirty="0">
                <a:solidFill>
                  <a:srgbClr val="FFFFFF"/>
                </a:solidFill>
              </a:rPr>
              <a:t>Flagship robot on the market in 6 months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548640" y="5782970"/>
            <a:ext cx="3529350" cy="329184"/>
          </a:xfrm>
          <a:prstGeom prst="roundRect">
            <a:avLst>
              <a:gd name="adj" fmla="val 50000"/>
            </a:avLst>
          </a:prstGeom>
          <a:solidFill>
            <a:srgbClr val="D879C8"/>
          </a:solidFill>
          <a:ln w="9525">
            <a:solidFill>
              <a:srgbClr val="D879C8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48640" y="5782970"/>
            <a:ext cx="35293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100" b="1" dirty="0">
                <a:solidFill>
                  <a:srgbClr val="1B1430"/>
                </a:solidFill>
              </a:rPr>
              <a:t>A1 ¥100-class · Z1 ¥3,000-class · Q1 under ¥20,000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4187718" y="5782970"/>
            <a:ext cx="1969404" cy="329184"/>
          </a:xfrm>
          <a:prstGeom prst="roundRect">
            <a:avLst>
              <a:gd name="adj" fmla="val 50000"/>
            </a:avLst>
          </a:prstGeom>
          <a:solidFill>
            <a:srgbClr val="16112A">
              <a:alpha val="0"/>
            </a:srgbClr>
          </a:solidFill>
          <a:ln w="9525">
            <a:solidFill>
              <a:srgbClr val="372C5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4187718" y="5782970"/>
            <a:ext cx="19694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100" b="1" dirty="0">
                <a:solidFill>
                  <a:srgbClr val="F4F1FB"/>
                </a:solidFill>
              </a:rPr>
              <a:t>Core edge: the RSI platform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6272784"/>
            <a:ext cx="6172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00" dirty="0">
                <a:solidFill>
                  <a:srgbClr val="8478A6"/>
                </a:solidFill>
              </a:rPr>
              <a:t>Confidential · for invited investors and industry partners only.</a:t>
            </a:r>
            <a:endParaRPr lang="en-US" sz="900" dirty="0"/>
          </a:p>
        </p:txBody>
      </p:sp>
      <p:pic>
        <p:nvPicPr>
          <p:cNvPr id="20" name="Image 1" descr="Home scene · Q1 with a child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1261872"/>
            <a:ext cx="4556455" cy="3037637"/>
          </a:xfrm>
          <a:prstGeom prst="rect">
            <a:avLst/>
          </a:prstGeom>
          <a:effectLst>
            <a:outerShdw sx="100000" sy="100000" kx="0" ky="0" algn="bl" rotWithShape="0" blurRad="177800" dist="50800" dir="5400000">
              <a:srgbClr val="000000">
                <a:alpha val="35000"/>
              </a:srgbClr>
            </a:outerShdw>
          </a:effectLst>
        </p:spPr>
      </p:pic>
      <p:sp>
        <p:nvSpPr>
          <p:cNvPr id="21" name="Text 17"/>
          <p:cNvSpPr txBox="1"/>
          <p:nvPr/>
        </p:nvSpPr>
        <p:spPr>
          <a:xfrm>
            <a:off x="7086600" y="4372661"/>
            <a:ext cx="455645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950" dirty="0">
                <a:solidFill>
                  <a:srgbClr val="8478A6"/>
                </a:solidFill>
              </a:rPr>
              <a:t>Home scene · Q1 with a child</a:t>
            </a:r>
            <a:endParaRPr lang="en-US" sz="950" dirty="0"/>
          </a:p>
        </p:txBody>
      </p:sp>
      <p:sp>
        <p:nvSpPr>
          <p:cNvPr id="22" name="Shape 18"/>
          <p:cNvSpPr/>
          <p:nvPr/>
        </p:nvSpPr>
        <p:spPr>
          <a:xfrm>
            <a:off x="7086600" y="4802429"/>
            <a:ext cx="4556455" cy="1536192"/>
          </a:xfrm>
          <a:prstGeom prst="roundRect">
            <a:avLst>
              <a:gd name="adj" fmla="val 5952"/>
            </a:avLst>
          </a:prstGeom>
          <a:solidFill>
            <a:srgbClr val="1E1838"/>
          </a:solidFill>
          <a:ln w="9525">
            <a:solidFill>
              <a:srgbClr val="372C5E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7360920" y="4985309"/>
            <a:ext cx="40078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2000" b="1" dirty="0">
                <a:solidFill>
                  <a:srgbClr val="F4F1FB"/>
                </a:solidFill>
              </a:rPr>
              <a:t>Seed round · raising ¥100M</a:t>
            </a:r>
            <a:endParaRPr lang="en-US" sz="2000" dirty="0"/>
          </a:p>
        </p:txBody>
      </p:sp>
      <p:sp>
        <p:nvSpPr>
          <p:cNvPr id="24" name="Text 20"/>
          <p:cNvSpPr txBox="1"/>
          <p:nvPr/>
        </p:nvSpPr>
        <p:spPr>
          <a:xfrm>
            <a:off x="7360920" y="5442509"/>
            <a:ext cx="4007815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altLang="en-US" sz="1050" dirty="0">
                <a:solidFill>
                  <a:srgbClr val="B3A8CE"/>
                </a:solidFill>
              </a:rPr>
              <a:t>15% equity · about ¥670M post-money · September 2026 · Founder Qinzhen Ma · Simulation Evaluation &amp; World Model Research Leader, Lightwheel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altLang="en-US" sz="1100" b="1" spc="200" kern="0" dirty="0">
                <a:solidFill>
                  <a:srgbClr val="B694F5"/>
                </a:solidFill>
              </a:rPr>
              <a:t>▶ · INTRO VIDEO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F4F1FB"/>
                </a:solidFill>
              </a:rPr>
              <a:t>Meet OriginX in one video</a:t>
            </a:r>
            <a:endParaRPr lang="en-US" sz="2800" dirty="0"/>
          </a:p>
        </p:txBody>
      </p:sp>
      <p:pic>
        <p:nvPicPr>
          <p:cNvPr id="3" name="Intro video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194560" y="1783080"/>
            <a:ext cx="2343955" cy="41605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270035" y="2697480"/>
            <a:ext cx="63730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2200" b="1" dirty="0">
                <a:solidFill>
                  <a:srgbClr val="F4F1FB"/>
                </a:solidFill>
              </a:rPr>
              <a:t>Chinese narration · 1 min 21 s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270035" y="3264408"/>
            <a:ext cx="63730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300" dirty="0">
                <a:solidFill>
                  <a:srgbClr val="B3A8CE"/>
                </a:solidFill>
              </a:rPr>
              <a:t>Click the video to play it during the slideshow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270035" y="4087368"/>
            <a:ext cx="63730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100" b="1" spc="100" kern="0" dirty="0">
                <a:solidFill>
                  <a:srgbClr val="8478A6"/>
                </a:solidFill>
              </a:rPr>
              <a:t>Watch online</a:t>
            </a:r>
            <a:endParaRPr lang="en-US" sz="1100" dirty="0"/>
          </a:p>
        </p:txBody>
      </p:sp>
      <p:sp>
        <p:nvSpPr>
          <p:cNvPr id="8" name="Text 5">
            <a:hlinkClick r:id="rId4" tooltip="https://brightfuture.originxairobotics.com/en/#intro"/>
          </p:cNvPr>
          <p:cNvSpPr txBox="1"/>
          <p:nvPr/>
        </p:nvSpPr>
        <p:spPr>
          <a:xfrm>
            <a:off x="5270035" y="4398264"/>
            <a:ext cx="63730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600" b="1" u="sng" dirty="0">
                <a:solidFill>
                  <a:srgbClr val="B694F5"/>
                </a:solidFill>
                <a:hlinkClick r:id="rId4" invalidUrl="" action="" tgtFrame="" tooltip="https://brightfuture.originxairobotics.com/en/#intro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brightfuture.originxairobotics.com/en/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478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altLang="en-US" sz="1100" b="1" spc="200" kern="0" dirty="0">
                <a:solidFill>
                  <a:srgbClr val="6B3FD4"/>
                </a:solidFill>
              </a:rPr>
              <a:t>01 · INVESTMENT SUMMARY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B1430"/>
                </a:solidFill>
              </a:rPr>
              <a:t>Investment summary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617464"/>
            <a:ext cx="11094415" cy="655320"/>
          </a:xfrm>
          <a:prstGeom prst="roundRect">
            <a:avLst>
              <a:gd name="adj" fmla="val 11163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881116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617464"/>
            <a:ext cx="10317175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300" b="1" dirty="0">
                <a:solidFill>
                  <a:srgbClr val="1B1430"/>
                </a:solidFill>
              </a:rPr>
              <a:t>For the happiness of every family: an affordable robot in the home, real-robot data flowing back, and an RSI platform that keeps making it better.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11094415" cy="1076706"/>
          </a:xfrm>
          <a:prstGeom prst="roundRect">
            <a:avLst>
              <a:gd name="adj" fmla="val 8493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76656" y="1865376"/>
            <a:ext cx="1371600" cy="820674"/>
          </a:xfrm>
          <a:prstGeom prst="roundRect">
            <a:avLst>
              <a:gd name="adj" fmla="val 8914"/>
            </a:avLst>
          </a:prstGeom>
          <a:solidFill>
            <a:srgbClr val="F1ECFD"/>
          </a:solidFill>
          <a:ln w="9525">
            <a:solidFill>
              <a:srgbClr val="F1ECF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76656" y="1865376"/>
            <a:ext cx="1371600" cy="8206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altLang="en-US" sz="1400" b="1" dirty="0">
                <a:solidFill>
                  <a:srgbClr val="6B3FD4"/>
                </a:solidFill>
              </a:rPr>
              <a:t>Oppor-</a:t>
            </a:r>
            <a:endParaRPr lang="en-US" sz="14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altLang="en-US" sz="1400" b="1" dirty="0">
                <a:solidFill>
                  <a:srgbClr val="6B3FD4"/>
                </a:solidFill>
              </a:rPr>
              <a:t>tunity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2286000" y="1847088"/>
            <a:ext cx="9219895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altLang="en-US" sz="1100" b="1" dirty="0">
                <a:solidFill>
                  <a:srgbClr val="1B1430"/>
                </a:solidFill>
              </a:rPr>
              <a:t>Position:</a:t>
            </a:r>
            <a:r>
              <a:rPr lang="en-US" altLang="en-US" sz="1100" dirty="0">
                <a:solidFill>
                  <a:srgbClr val="1B1430"/>
                </a:solidFill>
              </a:rPr>
              <a:t> an intelligent growth companion; we build the scarce layer: bodies in homes plus the real-robot data loop</a:t>
            </a:r>
            <a:endParaRPr lang="en-US" sz="110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altLang="en-US" sz="1100" dirty="0">
                <a:solidFill>
                  <a:srgbClr val="1B1430"/>
                </a:solidFill>
              </a:rPr>
              <a:t>Seed round · raising ¥100M · 15% equity · about ¥670M post-money</a:t>
            </a:r>
            <a:endParaRPr lang="en-US" sz="110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altLang="en-US" sz="1100" dirty="0">
                <a:solidFill>
                  <a:srgbClr val="1B1430"/>
                </a:solidFill>
              </a:rPr>
              <a:t>This ¥100M round is phase 1: one thing in 6 months, the flagship robot on the market; the first feature the RSI platform iterates is inference speed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2942082"/>
            <a:ext cx="11094415" cy="1525778"/>
          </a:xfrm>
          <a:prstGeom prst="roundRect">
            <a:avLst>
              <a:gd name="adj" fmla="val 5993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76656" y="3070098"/>
            <a:ext cx="1371600" cy="1269746"/>
          </a:xfrm>
          <a:prstGeom prst="roundRect">
            <a:avLst>
              <a:gd name="adj" fmla="val 5761"/>
            </a:avLst>
          </a:prstGeom>
          <a:solidFill>
            <a:srgbClr val="E8F0FC"/>
          </a:solidFill>
          <a:ln w="9525">
            <a:solidFill>
              <a:srgbClr val="E8F0FC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76656" y="3070098"/>
            <a:ext cx="1371600" cy="1269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altLang="en-US" sz="1400" b="1" dirty="0">
                <a:solidFill>
                  <a:srgbClr val="2F6FC4"/>
                </a:solidFill>
              </a:rPr>
              <a:t>High-</a:t>
            </a:r>
            <a:endParaRPr lang="en-US" sz="14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altLang="en-US" sz="1400" b="1" dirty="0">
                <a:solidFill>
                  <a:srgbClr val="2F6FC4"/>
                </a:solidFill>
              </a:rPr>
              <a:t>lights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2286000" y="3051810"/>
            <a:ext cx="9219895" cy="13063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altLang="en-US" sz="1100" b="1" dirty="0">
                <a:solidFill>
                  <a:srgbClr val="1B1430"/>
                </a:solidFill>
              </a:rPr>
              <a:t>Founder:</a:t>
            </a:r>
            <a:r>
              <a:rPr lang="en-US" altLang="en-US" sz="1100" dirty="0">
                <a:solidFill>
                  <a:srgbClr val="1B1430"/>
                </a:solidFill>
              </a:rPr>
              <a:t> Head of Hardware &amp; Simulation (Shanghai) and World Model Research Leader at Lightwheel; has built the whole embodied-AI chain</a:t>
            </a:r>
            <a:endParaRPr lang="en-US" sz="110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altLang="en-US" sz="1100" b="1" dirty="0">
                <a:solidFill>
                  <a:srgbClr val="1B1430"/>
                </a:solidFill>
              </a:rPr>
              <a:t>Core competitive edge:</a:t>
            </a:r>
            <a:r>
              <a:rPr lang="en-US" altLang="en-US" sz="1100" dirty="0">
                <a:solidFill>
                  <a:srgbClr val="1B1430"/>
                </a:solidFill>
              </a:rPr>
              <a:t> our own RSI platform (recursive self-improvement), software and hardware in one loop, iterating and optimizing every robot feature automatically</a:t>
            </a:r>
            <a:endParaRPr lang="en-US" sz="110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altLang="en-US" sz="1100" b="1" dirty="0">
                <a:solidFill>
                  <a:srgbClr val="1B1430"/>
                </a:solidFill>
              </a:rPr>
              <a:t>Home education:</a:t>
            </a:r>
            <a:r>
              <a:rPr lang="en-US" altLang="en-US" sz="1100" dirty="0">
                <a:solidFill>
                  <a:srgbClr val="1B1430"/>
                </a:solidFill>
              </a:rPr>
              <a:t> a controllable, paid, reproducible first scenario</a:t>
            </a:r>
            <a:endParaRPr lang="en-US" sz="110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altLang="en-US" sz="1100" dirty="0">
                <a:solidFill>
                  <a:srgbClr val="1B1430"/>
                </a:solidFill>
              </a:rPr>
              <a:t>The world model evaluates, real-robot data corrects; prototypes already live, R&amp;D speed is the moat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4595876"/>
            <a:ext cx="11094415" cy="820420"/>
          </a:xfrm>
          <a:prstGeom prst="roundRect">
            <a:avLst>
              <a:gd name="adj" fmla="val 11146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76656" y="4723892"/>
            <a:ext cx="1371600" cy="564388"/>
          </a:xfrm>
          <a:prstGeom prst="roundRect">
            <a:avLst>
              <a:gd name="adj" fmla="val 12961"/>
            </a:avLst>
          </a:prstGeom>
          <a:solidFill>
            <a:srgbClr val="FDF4E1"/>
          </a:solidFill>
          <a:ln w="9525">
            <a:solidFill>
              <a:srgbClr val="FDF4E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76656" y="4723892"/>
            <a:ext cx="1371600" cy="5643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altLang="en-US" sz="1400" b="1" dirty="0">
                <a:solidFill>
                  <a:srgbClr val="A8731A"/>
                </a:solidFill>
              </a:rPr>
              <a:t>Expected</a:t>
            </a:r>
            <a:endParaRPr lang="en-US" sz="14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altLang="en-US" sz="1400" b="1" dirty="0">
                <a:solidFill>
                  <a:srgbClr val="A8731A"/>
                </a:solidFill>
              </a:rPr>
              <a:t>returns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2286000" y="4705604"/>
            <a:ext cx="9219895" cy="6009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altLang="en-US" sz="1100" b="1" dirty="0">
                <a:solidFill>
                  <a:srgbClr val="1B1430"/>
                </a:solidFill>
              </a:rPr>
              <a:t>12 months:</a:t>
            </a:r>
            <a:r>
              <a:rPr lang="en-US" altLang="en-US" sz="1100" dirty="0">
                <a:solidFill>
                  <a:srgbClr val="1B1430"/>
                </a:solidFill>
              </a:rPr>
              <a:t> 20,000 units shipped, hardware revenue ≥ ¥60M, 500K real-robot episodes, into phase 2 with a ¥500M raise</a:t>
            </a:r>
            <a:endParaRPr lang="en-US" sz="110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altLang="en-US" sz="1100" b="1" dirty="0">
                <a:solidFill>
                  <a:srgbClr val="1B1430"/>
                </a:solidFill>
              </a:rPr>
              <a:t>24 months:</a:t>
            </a:r>
            <a:r>
              <a:rPr lang="en-US" altLang="en-US" sz="1100" dirty="0">
                <a:solidFill>
                  <a:srgbClr val="1B1430"/>
                </a:solidFill>
              </a:rPr>
              <a:t> into phase 3, a general-purpose home robot and a household data network in place, target Series A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altLang="en-US" sz="1100" b="1" spc="200" kern="0" dirty="0">
                <a:solidFill>
                  <a:srgbClr val="6B3FD4"/>
                </a:solidFill>
              </a:rPr>
              <a:t>02 · WHY NOW, WHY US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B1430"/>
                </a:solidFill>
              </a:rPr>
              <a:t>Why we started</a:t>
            </a:r>
            <a:endParaRPr lang="en-US" sz="2800" dirty="0"/>
          </a:p>
          <a:p>
            <a:pPr algn="l" indent="0" marL="0">
              <a:buNone/>
            </a:pPr>
            <a:r>
              <a:rPr lang="en-US" altLang="en-US" sz="1600" b="1" dirty="0">
                <a:solidFill>
                  <a:srgbClr val="6B3FD4"/>
                </a:solidFill>
              </a:rPr>
              <a:t>Capabilities commoditize, real-robot data stays scarce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760720"/>
            <a:ext cx="11094415" cy="512064"/>
          </a:xfrm>
          <a:prstGeom prst="roundRect">
            <a:avLst>
              <a:gd name="adj" fmla="val 14286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952744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760720"/>
            <a:ext cx="103171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300" b="1" dirty="0">
                <a:solidFill>
                  <a:srgbClr val="1B1430"/>
                </a:solidFill>
              </a:rPr>
              <a:t>Simulation gives coverage; only real robots give the truth. Closing that loop is possible now.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3545738" cy="1709928"/>
          </a:xfrm>
          <a:prstGeom prst="roundRect">
            <a:avLst>
              <a:gd name="adj" fmla="val 5348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49808" y="1984248"/>
            <a:ext cx="109728" cy="109728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932688" y="1901952"/>
            <a:ext cx="29970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300" b="1" dirty="0">
                <a:solidFill>
                  <a:srgbClr val="6B3FD4"/>
                </a:solidFill>
              </a:rPr>
              <a:t>The view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49808" y="2249424"/>
            <a:ext cx="314340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altLang="en-US" sz="1150" dirty="0">
                <a:solidFill>
                  <a:srgbClr val="1B1430"/>
                </a:solidFill>
              </a:rPr>
              <a:t>Simulation and general models will standardize and get cheap. What stays scarce is a body living in real homes and the real-robot data loop that corrects the world model. That is the gap I saw at Lightwheel.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322978" y="1737360"/>
            <a:ext cx="3545738" cy="1709928"/>
          </a:xfrm>
          <a:prstGeom prst="roundRect">
            <a:avLst>
              <a:gd name="adj" fmla="val 5348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524146" y="1984248"/>
            <a:ext cx="109728" cy="109728"/>
          </a:xfrm>
          <a:prstGeom prst="ellipse">
            <a:avLst>
              <a:gd name="adj" fmla="val 50000"/>
            </a:avLst>
          </a:prstGeom>
          <a:solidFill>
            <a:srgbClr val="5B8FE3"/>
          </a:solidFill>
          <a:ln w="9525">
            <a:solidFill>
              <a:srgbClr val="5B8FE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707026" y="1901952"/>
            <a:ext cx="29970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300" b="1" dirty="0">
                <a:solidFill>
                  <a:srgbClr val="6B3FD4"/>
                </a:solidFill>
              </a:rPr>
              <a:t>The timing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4524146" y="2249424"/>
            <a:ext cx="314340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altLang="en-US" sz="1150" dirty="0">
                <a:solidFill>
                  <a:srgbClr val="1B1430"/>
                </a:solidFill>
              </a:rPr>
              <a:t>Simulation and synthetic data are mature; open-source bodies are mature, so a ¥3,000-class robot is buildable; using a world model as a VLA corrector is work I did at Lightwheel. All three line up now.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097317" y="1737360"/>
            <a:ext cx="3545738" cy="1709928"/>
          </a:xfrm>
          <a:prstGeom prst="roundRect">
            <a:avLst>
              <a:gd name="adj" fmla="val 5348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298485" y="1984248"/>
            <a:ext cx="109728" cy="109728"/>
          </a:xfrm>
          <a:prstGeom prst="ellipse">
            <a:avLst>
              <a:gd name="adj" fmla="val 50000"/>
            </a:avLst>
          </a:prstGeom>
          <a:solidFill>
            <a:srgbClr val="F2B84B"/>
          </a:solidFill>
          <a:ln w="9525">
            <a:solidFill>
              <a:srgbClr val="F2B84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481365" y="1901952"/>
            <a:ext cx="29970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300" b="1" dirty="0">
                <a:solidFill>
                  <a:srgbClr val="6B3FD4"/>
                </a:solidFill>
              </a:rPr>
              <a:t>The plan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8298485" y="2249424"/>
            <a:ext cx="314340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altLang="en-US" sz="1150" dirty="0">
                <a:solidFill>
                  <a:srgbClr val="1B1430"/>
                </a:solidFill>
              </a:rPr>
              <a:t>Add the body and the real-robot data loop, tie them together with the world model, and turn it into an RSI platform — that is our core edge. Start with home education, ship in 6 months, no slideware robots.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48640" y="3648456"/>
            <a:ext cx="4297680" cy="1929384"/>
          </a:xfrm>
          <a:prstGeom prst="roundRect">
            <a:avLst>
              <a:gd name="adj" fmla="val 4739"/>
            </a:avLst>
          </a:prstGeom>
          <a:solidFill>
            <a:srgbClr val="F1ECFD"/>
          </a:solidFill>
          <a:ln w="9525">
            <a:solidFill>
              <a:srgbClr val="CFC3E9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768096" y="3794760"/>
            <a:ext cx="3858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250" b="1" dirty="0">
                <a:solidFill>
                  <a:srgbClr val="6B3FD4"/>
                </a:solidFill>
              </a:rPr>
              <a:t>What I built at Lightwheel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768096" y="4105656"/>
            <a:ext cx="3858768" cy="856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10000"/>
              </a:lnSpc>
              <a:spcAft>
                <a:spcPts val="300"/>
              </a:spcAft>
              <a:buSzPct val="100000"/>
              <a:buChar char="•"/>
            </a:pPr>
            <a:r>
              <a:rPr lang="en-US" altLang="en-US" sz="1100" dirty="0">
                <a:solidFill>
                  <a:srgbClr val="1B1430"/>
                </a:solidFill>
              </a:rPr>
              <a:t>World model: VLA corrector &amp; ranker</a:t>
            </a:r>
            <a:endParaRPr lang="en-US" sz="1100" dirty="0"/>
          </a:p>
          <a:p>
            <a:pPr marL="152400" indent="-152400">
              <a:lnSpc>
                <a:spcPct val="110000"/>
              </a:lnSpc>
              <a:spcAft>
                <a:spcPts val="300"/>
              </a:spcAft>
              <a:buSzPct val="100000"/>
              <a:buChar char="•"/>
            </a:pPr>
            <a:r>
              <a:rPr lang="en-US" altLang="en-US" sz="1100" dirty="0">
                <a:solidFill>
                  <a:srgbClr val="1B1430"/>
                </a:solidFill>
              </a:rPr>
              <a:t>Simulation evaluation stack</a:t>
            </a:r>
            <a:endParaRPr lang="en-US" sz="1100" dirty="0"/>
          </a:p>
          <a:p>
            <a:pPr marL="152400" indent="-152400">
              <a:lnSpc>
                <a:spcPct val="110000"/>
              </a:lnSpc>
              <a:spcAft>
                <a:spcPts val="300"/>
              </a:spcAft>
              <a:buSzPct val="100000"/>
              <a:buChar char="•"/>
            </a:pPr>
            <a:r>
              <a:rPr lang="en-US" altLang="en-US" sz="1100" dirty="0">
                <a:solidFill>
                  <a:srgbClr val="1B1430"/>
                </a:solidFill>
              </a:rPr>
              <a:t>Real-robot deployment optimization</a:t>
            </a:r>
            <a:endParaRPr lang="en-US" sz="1100" dirty="0"/>
          </a:p>
          <a:p>
            <a:pPr marL="152400" indent="-152400">
              <a:lnSpc>
                <a:spcPct val="110000"/>
              </a:lnSpc>
              <a:spcAft>
                <a:spcPts val="300"/>
              </a:spcAft>
              <a:buSzPct val="100000"/>
              <a:buChar char="•"/>
            </a:pPr>
            <a:r>
              <a:rPr lang="en-US" altLang="en-US" sz="1100" dirty="0">
                <a:solidFill>
                  <a:srgbClr val="1B1430"/>
                </a:solidFill>
              </a:rPr>
              <a:t>Data collection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68096" y="5017008"/>
            <a:ext cx="3858768" cy="0"/>
          </a:xfrm>
          <a:prstGeom prst="line">
            <a:avLst/>
          </a:prstGeom>
          <a:noFill/>
          <a:ln w="9525">
            <a:solidFill>
              <a:srgbClr val="CFC3E9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68096" y="5090160"/>
            <a:ext cx="3858768" cy="377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000" b="1" dirty="0">
                <a:solidFill>
                  <a:srgbClr val="6B3FD4"/>
                </a:solidFill>
              </a:rPr>
              <a:t>Head of Hardware &amp; Simulation · </a:t>
            </a:r>
            <a:r>
              <a:rPr lang="en-US" altLang="en-US" sz="1000" b="1" dirty="0">
                <a:solidFill>
                  <a:srgbClr val="1B1430"/>
                </a:solidFill>
              </a:rPr>
              <a:t>World Model Research Leader</a:t>
            </a:r>
            <a:endParaRPr lang="en-US" sz="1000" dirty="0"/>
          </a:p>
          <a:p>
            <a:pPr algn="l" indent="0" marL="0">
              <a:lnSpc>
                <a:spcPct val="112000"/>
              </a:lnSpc>
              <a:buNone/>
            </a:pPr>
            <a:r>
              <a:rPr lang="en-US" altLang="en-US" sz="1000" dirty="0">
                <a:solidFill>
                  <a:srgbClr val="5A5177"/>
                </a:solidFill>
              </a:rPr>
              <a:t>Every link of the chain, by hand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5120640" y="3648456"/>
            <a:ext cx="6522415" cy="1929384"/>
          </a:xfrm>
          <a:prstGeom prst="roundRect">
            <a:avLst>
              <a:gd name="adj" fmla="val 4739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5285232" y="3794760"/>
            <a:ext cx="2331720" cy="417576"/>
          </a:xfrm>
          <a:prstGeom prst="roundRect">
            <a:avLst>
              <a:gd name="adj" fmla="val 17518"/>
            </a:avLst>
          </a:prstGeom>
          <a:solidFill>
            <a:srgbClr val="F0EBFA"/>
          </a:solidFill>
          <a:ln w="9525">
            <a:solidFill>
              <a:srgbClr val="CFC3E9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5394960" y="3794760"/>
            <a:ext cx="2112264" cy="417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altLang="en-US" sz="1050" b="1" dirty="0">
                <a:solidFill>
                  <a:srgbClr val="5A5177"/>
                </a:solidFill>
              </a:rPr>
              <a:t>Simulation &amp; synthetic data</a:t>
            </a:r>
            <a:endParaRPr lang="en-US" sz="120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altLang="en-US" sz="900" dirty="0">
                <a:solidFill>
                  <a:srgbClr val="8A82A3"/>
                </a:solidFill>
              </a:rPr>
              <a:t>Exists · Lightwheel does it well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5285232" y="4285488"/>
            <a:ext cx="2331720" cy="417576"/>
          </a:xfrm>
          <a:prstGeom prst="roundRect">
            <a:avLst>
              <a:gd name="adj" fmla="val 17518"/>
            </a:avLst>
          </a:prstGeom>
          <a:solidFill>
            <a:srgbClr val="FAEAF6"/>
          </a:solidFill>
          <a:ln w="9525">
            <a:solidFill>
              <a:srgbClr val="D879C8"/>
            </a:solidFill>
            <a:prstDash val="dash"/>
          </a:ln>
        </p:spPr>
      </p:sp>
      <p:sp>
        <p:nvSpPr>
          <p:cNvPr id="28" name="Text 26"/>
          <p:cNvSpPr txBox="1"/>
          <p:nvPr/>
        </p:nvSpPr>
        <p:spPr>
          <a:xfrm>
            <a:off x="5394960" y="4285488"/>
            <a:ext cx="2112264" cy="417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altLang="en-US" sz="1050" b="1" dirty="0">
                <a:solidFill>
                  <a:srgbClr val="A33C96"/>
                </a:solidFill>
              </a:rPr>
              <a:t>Home robot body</a:t>
            </a:r>
            <a:endParaRPr lang="en-US" sz="120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altLang="en-US" sz="900" dirty="0">
                <a:solidFill>
                  <a:srgbClr val="A33C96"/>
                </a:solidFill>
              </a:rPr>
              <a:t>Missing · no body inside real homes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5285232" y="4776216"/>
            <a:ext cx="2331720" cy="417576"/>
          </a:xfrm>
          <a:prstGeom prst="roundRect">
            <a:avLst>
              <a:gd name="adj" fmla="val 17518"/>
            </a:avLst>
          </a:prstGeom>
          <a:solidFill>
            <a:srgbClr val="FAEAF6"/>
          </a:solidFill>
          <a:ln w="9525">
            <a:solidFill>
              <a:srgbClr val="D879C8"/>
            </a:solidFill>
            <a:prstDash val="dash"/>
          </a:ln>
        </p:spPr>
      </p:sp>
      <p:sp>
        <p:nvSpPr>
          <p:cNvPr id="30" name="Text 28"/>
          <p:cNvSpPr txBox="1"/>
          <p:nvPr/>
        </p:nvSpPr>
        <p:spPr>
          <a:xfrm>
            <a:off x="5394960" y="4776216"/>
            <a:ext cx="2112264" cy="417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altLang="en-US" sz="1050" b="1" dirty="0">
                <a:solidFill>
                  <a:srgbClr val="A33C96"/>
                </a:solidFill>
              </a:rPr>
              <a:t>Real-robot data loop</a:t>
            </a:r>
            <a:endParaRPr lang="en-US" sz="120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altLang="en-US" sz="900" dirty="0">
                <a:solidFill>
                  <a:srgbClr val="A33C96"/>
                </a:solidFill>
              </a:rPr>
              <a:t>Missing · no real failures flowing back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7708392" y="4494276"/>
            <a:ext cx="1069848" cy="0"/>
          </a:xfrm>
          <a:prstGeom prst="line">
            <a:avLst/>
          </a:prstGeom>
          <a:noFill/>
          <a:ln w="25400">
            <a:solidFill>
              <a:srgbClr val="6B3FD4"/>
            </a:solidFill>
            <a:prstDash val="solid"/>
            <a:tailEnd type="triangle"/>
          </a:ln>
        </p:spPr>
      </p:sp>
      <p:sp>
        <p:nvSpPr>
          <p:cNvPr id="32" name="Text 30"/>
          <p:cNvSpPr txBox="1"/>
          <p:nvPr/>
        </p:nvSpPr>
        <p:spPr>
          <a:xfrm>
            <a:off x="7708392" y="3927348"/>
            <a:ext cx="1051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900" b="1" dirty="0">
                <a:solidFill>
                  <a:srgbClr val="6B3FD4"/>
                </a:solidFill>
              </a:rPr>
              <a:t>OriginX fills both gaps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 flipH="1">
            <a:off x="9471584" y="4123944"/>
            <a:ext cx="693344" cy="68580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164928" y="4123944"/>
            <a:ext cx="693344" cy="68580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471584" y="4809744"/>
            <a:ext cx="1386688" cy="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9456268" y="3840480"/>
            <a:ext cx="1417320" cy="566928"/>
          </a:xfrm>
          <a:prstGeom prst="roundRect">
            <a:avLst>
              <a:gd name="adj" fmla="val 19355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9456268" y="3840480"/>
            <a:ext cx="1417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altLang="en-US" sz="1250" b="1" dirty="0">
                <a:solidFill>
                  <a:srgbClr val="FFFFFF"/>
                </a:solidFill>
              </a:rPr>
              <a:t>World model</a:t>
            </a:r>
            <a:endParaRPr lang="en-US" sz="1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altLang="en-US" sz="950" dirty="0">
                <a:solidFill>
                  <a:srgbClr val="E6DCFF"/>
                </a:solidFill>
              </a:rPr>
              <a:t>brain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8851392" y="4626864"/>
            <a:ext cx="1240384" cy="365760"/>
          </a:xfrm>
          <a:prstGeom prst="roundRect">
            <a:avLst>
              <a:gd name="adj" fmla="val 20000"/>
            </a:avLst>
          </a:prstGeom>
          <a:solidFill>
            <a:srgbClr val="E8F0FC"/>
          </a:solidFill>
          <a:ln w="9525">
            <a:solidFill>
              <a:srgbClr val="5B8FE3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8851392" y="4626864"/>
            <a:ext cx="12403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050" b="1" dirty="0">
                <a:solidFill>
                  <a:srgbClr val="2F6FC4"/>
                </a:solidFill>
              </a:rPr>
              <a:t>Low-cost body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10238080" y="4626864"/>
            <a:ext cx="1240384" cy="365760"/>
          </a:xfrm>
          <a:prstGeom prst="roundRect">
            <a:avLst>
              <a:gd name="adj" fmla="val 20000"/>
            </a:avLst>
          </a:prstGeom>
          <a:solidFill>
            <a:srgbClr val="FDF4E1"/>
          </a:solidFill>
          <a:ln w="9525">
            <a:solidFill>
              <a:srgbClr val="F2B84B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10238080" y="4626864"/>
            <a:ext cx="12403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050" b="1" dirty="0">
                <a:solidFill>
                  <a:srgbClr val="A8731A"/>
                </a:solidFill>
              </a:rPr>
              <a:t>Real-robot data</a:t>
            </a:r>
            <a:endParaRPr lang="en-US" sz="1050" dirty="0"/>
          </a:p>
        </p:txBody>
      </p:sp>
      <p:sp>
        <p:nvSpPr>
          <p:cNvPr id="42" name="Text 40"/>
          <p:cNvSpPr txBox="1"/>
          <p:nvPr/>
        </p:nvSpPr>
        <p:spPr>
          <a:xfrm>
            <a:off x="8851392" y="5029200"/>
            <a:ext cx="262707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950" b="1" dirty="0">
                <a:solidFill>
                  <a:srgbClr val="6B3FD4"/>
                </a:solidFill>
              </a:rPr>
              <a:t>Loop starts in home education</a:t>
            </a:r>
            <a:endParaRPr lang="en-US" sz="950" dirty="0"/>
          </a:p>
        </p:txBody>
      </p:sp>
      <p:sp>
        <p:nvSpPr>
          <p:cNvPr id="43" name="Text 41"/>
          <p:cNvSpPr txBox="1"/>
          <p:nvPr/>
        </p:nvSpPr>
        <p:spPr>
          <a:xfrm>
            <a:off x="5285232" y="5266944"/>
            <a:ext cx="619323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00" dirty="0">
                <a:solidFill>
                  <a:srgbClr val="8A82A3"/>
                </a:solidFill>
              </a:rPr>
              <a:t>The two gaps: the body gives the world model somewhere to land; real-robot data lets the real world correct it.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altLang="en-US" sz="1100" b="1" spc="200" kern="0" dirty="0">
                <a:solidFill>
                  <a:srgbClr val="6B3FD4"/>
                </a:solidFill>
              </a:rPr>
              <a:t>03 · TEAM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B1430"/>
                </a:solidFill>
              </a:rPr>
              <a:t>Four people, four lanes</a:t>
            </a:r>
            <a:endParaRPr lang="en-US" sz="2800" dirty="0"/>
          </a:p>
          <a:p>
            <a:pPr algn="l" indent="0" marL="0">
              <a:buNone/>
            </a:pPr>
            <a:r>
              <a:rPr lang="en-US" altLang="en-US" sz="1600" b="1" dirty="0">
                <a:solidFill>
                  <a:srgbClr val="6B3FD4"/>
                </a:solidFill>
              </a:rPr>
              <a:t>Technology / commercialization / marketing &amp; fundraising / safety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760720"/>
            <a:ext cx="11094415" cy="512064"/>
          </a:xfrm>
          <a:prstGeom prst="roundRect">
            <a:avLst>
              <a:gd name="adj" fmla="val 14286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952744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760720"/>
            <a:ext cx="103171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300" b="1" dirty="0">
                <a:solidFill>
                  <a:srgbClr val="1B1430"/>
                </a:solidFill>
              </a:rPr>
              <a:t>Technology makes the robot smart, commercialization gets it sold, marketing and fundraising take it further, safety gates every release.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54132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000" b="1" dirty="0">
                <a:solidFill>
                  <a:srgbClr val="6B3FD4"/>
                </a:solidFill>
              </a:rPr>
              <a:t>Advisors　</a:t>
            </a:r>
            <a:r>
              <a:rPr lang="en-US" altLang="en-US" sz="1000" dirty="0">
                <a:solidFill>
                  <a:srgbClr val="5A5177"/>
                </a:solidFill>
              </a:rPr>
              <a:t>Ruihai Wu · UC Berkeley postdoc · robot manipulation　｜　Gaotian Wang · Rice PhD student · author of the XLeRobot open-source platform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48640" y="1664208"/>
            <a:ext cx="2396351" cy="3621024"/>
          </a:xfrm>
          <a:prstGeom prst="roundRect">
            <a:avLst>
              <a:gd name="adj" fmla="val 3816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pic>
        <p:nvPicPr>
          <p:cNvPr id="9" name="Image 0" descr="Qinzhen M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828800"/>
            <a:ext cx="566928" cy="566928"/>
          </a:xfrm>
          <a:prstGeom prst="ellipse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389888" y="1828800"/>
            <a:ext cx="146366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altLang="en-US" sz="1300" b="1" dirty="0">
                <a:solidFill>
                  <a:srgbClr val="1B1430"/>
                </a:solidFill>
              </a:rPr>
              <a:t>Qinzhen Ma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713232" y="2487168"/>
            <a:ext cx="2067167" cy="152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altLang="en-US" sz="950" b="1" dirty="0">
                <a:solidFill>
                  <a:srgbClr val="6B3FD4"/>
                </a:solidFill>
              </a:rPr>
              <a:t>Founder / CEO · Technology</a:t>
            </a:r>
            <a:endParaRPr lang="en-US" sz="950" dirty="0"/>
          </a:p>
        </p:txBody>
      </p:sp>
      <p:sp>
        <p:nvSpPr>
          <p:cNvPr id="12" name="Text 9">
            <a:hlinkClick r:id="rId2" tooltip="https://www.linkedin.com/in/qinzhen-ma/"/>
          </p:cNvPr>
          <p:cNvSpPr txBox="1"/>
          <p:nvPr/>
        </p:nvSpPr>
        <p:spPr>
          <a:xfrm>
            <a:off x="713232" y="2675763"/>
            <a:ext cx="2067167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00" u="sng" dirty="0">
                <a:solidFill>
                  <a:srgbClr val="6B3FD4"/>
                </a:solidFill>
                <a:hlinkClick r:id="rId2" invalidUrl="" action="" tgtFrame="" tooltip="https://www.linkedin.com/in/qinzhen-ma/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linkedin.com/in/qinzhen-ma ↗</a:t>
            </a:r>
            <a:endParaRPr lang="en-US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713232" y="2950083"/>
            <a:ext cx="2067167" cy="1596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altLang="en-US" sz="950" dirty="0">
                <a:solidFill>
                  <a:srgbClr val="1B1430"/>
                </a:solidFill>
              </a:rPr>
              <a:t>Lightwheel · Head of Hardware &amp; Simulation (Shanghai) · World Model Research Leader, reporting to founder Chen Xie</a:t>
            </a:r>
            <a:endParaRPr lang="en-US" sz="950" dirty="0"/>
          </a:p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altLang="en-US" sz="950" dirty="0">
                <a:solidFill>
                  <a:srgbClr val="1B1430"/>
                </a:solidFill>
              </a:rPr>
              <a:t>Rice Kavraki Lab / RobotΠ Lab · NASA intern (US) · ex-Baidu senior algorithm engineer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676656" y="4655820"/>
            <a:ext cx="2140319" cy="501396"/>
          </a:xfrm>
          <a:prstGeom prst="roundRect">
            <a:avLst>
              <a:gd name="adj" fmla="val 12766"/>
            </a:avLst>
          </a:prstGeom>
          <a:solidFill>
            <a:srgbClr val="F1ECFD"/>
          </a:solidFill>
          <a:ln w="9525">
            <a:solidFill>
              <a:srgbClr val="F1ECFD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86384" y="4655820"/>
            <a:ext cx="1920863" cy="5013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950" b="1" dirty="0">
                <a:solidFill>
                  <a:srgbClr val="6B3FD4"/>
                </a:solidFill>
              </a:rPr>
              <a:t>Owns </a:t>
            </a:r>
            <a:r>
              <a:rPr lang="en-US" altLang="en-US" sz="950" dirty="0">
                <a:solidFill>
                  <a:srgbClr val="1B1430"/>
                </a:solidFill>
              </a:rPr>
              <a:t>RSI platform · world model · body · data collection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3127871" y="1664208"/>
            <a:ext cx="3978675" cy="3621024"/>
          </a:xfrm>
          <a:prstGeom prst="roundRect">
            <a:avLst>
              <a:gd name="adj" fmla="val 2525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pic>
        <p:nvPicPr>
          <p:cNvPr id="17" name="Image 1" descr="Gerald Xu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463" y="1828800"/>
            <a:ext cx="566928" cy="566928"/>
          </a:xfrm>
          <a:prstGeom prst="ellipse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3969119" y="1828800"/>
            <a:ext cx="304598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altLang="en-US" sz="1300" b="1" dirty="0">
                <a:solidFill>
                  <a:srgbClr val="1B1430"/>
                </a:solidFill>
              </a:rPr>
              <a:t>Gerald Xu</a:t>
            </a:r>
            <a:endParaRPr lang="en-US" sz="1300" dirty="0"/>
          </a:p>
        </p:txBody>
      </p:sp>
      <p:sp>
        <p:nvSpPr>
          <p:cNvPr id="19" name="Text 15"/>
          <p:cNvSpPr txBox="1"/>
          <p:nvPr/>
        </p:nvSpPr>
        <p:spPr>
          <a:xfrm>
            <a:off x="3292463" y="2487168"/>
            <a:ext cx="3649491" cy="152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altLang="en-US" sz="950" b="1" dirty="0">
                <a:solidFill>
                  <a:srgbClr val="A33C96"/>
                </a:solidFill>
              </a:rPr>
              <a:t>Partner · Marketing &amp; fundraising</a:t>
            </a:r>
            <a:endParaRPr lang="en-US" sz="950" dirty="0"/>
          </a:p>
        </p:txBody>
      </p:sp>
      <p:sp>
        <p:nvSpPr>
          <p:cNvPr id="20" name="Text 16">
            <a:hlinkClick r:id="rId4" tooltip="https://www.linkedin.com/in/gerald-xu/"/>
          </p:cNvPr>
          <p:cNvSpPr txBox="1"/>
          <p:nvPr/>
        </p:nvSpPr>
        <p:spPr>
          <a:xfrm>
            <a:off x="3292463" y="2675763"/>
            <a:ext cx="364949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00" u="sng" dirty="0">
                <a:solidFill>
                  <a:srgbClr val="A33C96"/>
                </a:solidFill>
                <a:hlinkClick r:id="rId4" invalidUrl="" action="" tgtFrame="" tooltip="https://www.linkedin.com/in/gerald-xu/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linkedin.com/in/gerald-xu ↗</a:t>
            </a:r>
            <a:endParaRPr lang="en-US" sz="900" dirty="0"/>
          </a:p>
        </p:txBody>
      </p:sp>
      <p:sp>
        <p:nvSpPr>
          <p:cNvPr id="21" name="Text 17"/>
          <p:cNvSpPr txBox="1"/>
          <p:nvPr/>
        </p:nvSpPr>
        <p:spPr>
          <a:xfrm>
            <a:off x="3292463" y="2950083"/>
            <a:ext cx="3649491" cy="1755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altLang="en-US" sz="900" dirty="0">
                <a:solidFill>
                  <a:srgbClr val="1B1430"/>
                </a:solidFill>
              </a:rPr>
              <a:t>Cornell MEng, Electrical &amp; Computer Engineering · admitted to Fudan via competition · Silicon Valley full-stack engineer; 20 years of coding, 10 software copyrights, 4 patents</a:t>
            </a:r>
            <a:endParaRPr lang="en-US" sz="900" dirty="0"/>
          </a:p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altLang="en-US" sz="900" dirty="0">
                <a:solidFill>
                  <a:srgbClr val="1B1430"/>
                </a:solidFill>
              </a:rPr>
              <a:t>Employee #2 at Jingya Capital, investing in AI and SaaS; backed unicorns eSign and Zilliz</a:t>
            </a:r>
            <a:endParaRPr lang="en-US" sz="900" dirty="0"/>
          </a:p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altLang="en-US" sz="900" dirty="0">
                <a:solidFill>
                  <a:srgbClr val="1B1430"/>
                </a:solidFill>
              </a:rPr>
              <a:t>Co-founder of Vland: tens of millions of RMB from Sequoia and Shunwei, 150 mid-to-large customers, a 30-person R&amp;D team</a:t>
            </a:r>
            <a:endParaRPr lang="en-US" sz="900" dirty="0"/>
          </a:p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altLang="en-US" sz="900" dirty="0">
                <a:solidFill>
                  <a:srgbClr val="1B1430"/>
                </a:solidFill>
              </a:rPr>
              <a:t>Took an overseas companion robot from 0 to 1 through engineering and sales: CES 7,000+ sign-ups, nearly 1,000 pre-orders; backed by Li Zexiang’s incubation network</a:t>
            </a:r>
            <a:endParaRPr lang="en-US" sz="900" dirty="0"/>
          </a:p>
        </p:txBody>
      </p:sp>
      <p:sp>
        <p:nvSpPr>
          <p:cNvPr id="22" name="Shape 18"/>
          <p:cNvSpPr/>
          <p:nvPr/>
        </p:nvSpPr>
        <p:spPr>
          <a:xfrm>
            <a:off x="3255887" y="4815078"/>
            <a:ext cx="3722643" cy="342138"/>
          </a:xfrm>
          <a:prstGeom prst="roundRect">
            <a:avLst>
              <a:gd name="adj" fmla="val 18708"/>
            </a:avLst>
          </a:prstGeom>
          <a:solidFill>
            <a:srgbClr val="FAEAF6"/>
          </a:solidFill>
          <a:ln w="9525">
            <a:solidFill>
              <a:srgbClr val="FAEAF6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3365615" y="4815078"/>
            <a:ext cx="3503187" cy="342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950" b="1" dirty="0">
                <a:solidFill>
                  <a:srgbClr val="A33C96"/>
                </a:solidFill>
              </a:rPr>
              <a:t>Owns </a:t>
            </a:r>
            <a:r>
              <a:rPr lang="en-US" altLang="en-US" sz="950" dirty="0">
                <a:solidFill>
                  <a:srgbClr val="1B1430"/>
                </a:solidFill>
              </a:rPr>
              <a:t>brand &amp; marketing · fundraising &amp; investor relations</a:t>
            </a:r>
            <a:endParaRPr lang="en-US" sz="950" dirty="0"/>
          </a:p>
        </p:txBody>
      </p:sp>
      <p:sp>
        <p:nvSpPr>
          <p:cNvPr id="24" name="Shape 20"/>
          <p:cNvSpPr/>
          <p:nvPr/>
        </p:nvSpPr>
        <p:spPr>
          <a:xfrm>
            <a:off x="7289426" y="1664208"/>
            <a:ext cx="2057935" cy="3621024"/>
          </a:xfrm>
          <a:prstGeom prst="roundRect">
            <a:avLst>
              <a:gd name="adj" fmla="val 4443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pic>
        <p:nvPicPr>
          <p:cNvPr id="25" name="Image 2" descr="Mingwei Sun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4018" y="1828800"/>
            <a:ext cx="566928" cy="566928"/>
          </a:xfrm>
          <a:prstGeom prst="ellipse">
            <a:avLst/>
          </a:prstGeom>
        </p:spPr>
      </p:pic>
      <p:sp>
        <p:nvSpPr>
          <p:cNvPr id="26" name="Text 21"/>
          <p:cNvSpPr txBox="1"/>
          <p:nvPr/>
        </p:nvSpPr>
        <p:spPr>
          <a:xfrm>
            <a:off x="8130674" y="1828800"/>
            <a:ext cx="112524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altLang="en-US" sz="1300" b="1" dirty="0">
                <a:solidFill>
                  <a:srgbClr val="1B1430"/>
                </a:solidFill>
              </a:rPr>
              <a:t>Mingwei Sun</a:t>
            </a:r>
            <a:endParaRPr lang="en-US" sz="1300" dirty="0"/>
          </a:p>
        </p:txBody>
      </p:sp>
      <p:sp>
        <p:nvSpPr>
          <p:cNvPr id="27" name="Text 22"/>
          <p:cNvSpPr txBox="1"/>
          <p:nvPr/>
        </p:nvSpPr>
        <p:spPr>
          <a:xfrm>
            <a:off x="7454018" y="2487168"/>
            <a:ext cx="1728751" cy="304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altLang="en-US" sz="950" b="1" dirty="0">
                <a:solidFill>
                  <a:srgbClr val="A8731A"/>
                </a:solidFill>
              </a:rPr>
              <a:t>Co-founder · Commercialization</a:t>
            </a:r>
            <a:endParaRPr lang="en-US" sz="950" dirty="0"/>
          </a:p>
        </p:txBody>
      </p:sp>
      <p:sp>
        <p:nvSpPr>
          <p:cNvPr id="28" name="Text 23"/>
          <p:cNvSpPr txBox="1"/>
          <p:nvPr/>
        </p:nvSpPr>
        <p:spPr>
          <a:xfrm>
            <a:off x="7454018" y="2900934"/>
            <a:ext cx="1728751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altLang="en-US" sz="950" dirty="0">
                <a:solidFill>
                  <a:srgbClr val="1B1430"/>
                </a:solidFill>
              </a:rPr>
              <a:t>12 years in cloud computing and AI industrialization</a:t>
            </a:r>
            <a:endParaRPr lang="en-US" sz="950" dirty="0"/>
          </a:p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altLang="en-US" sz="950" dirty="0">
                <a:solidFill>
                  <a:srgbClr val="1B1430"/>
                </a:solidFill>
              </a:rPr>
              <a:t>Supply chain, fundraising, go-to-market</a:t>
            </a:r>
            <a:endParaRPr lang="en-US" sz="950" dirty="0"/>
          </a:p>
        </p:txBody>
      </p:sp>
      <p:sp>
        <p:nvSpPr>
          <p:cNvPr id="29" name="Shape 24"/>
          <p:cNvSpPr/>
          <p:nvPr/>
        </p:nvSpPr>
        <p:spPr>
          <a:xfrm>
            <a:off x="7417442" y="4496562"/>
            <a:ext cx="1801903" cy="660654"/>
          </a:xfrm>
          <a:prstGeom prst="roundRect">
            <a:avLst>
              <a:gd name="adj" fmla="val 9689"/>
            </a:avLst>
          </a:prstGeom>
          <a:solidFill>
            <a:srgbClr val="FDF4E1"/>
          </a:solidFill>
          <a:ln w="9525">
            <a:solidFill>
              <a:srgbClr val="FDF4E1"/>
            </a:solidFill>
            <a:prstDash val="solid"/>
          </a:ln>
        </p:spPr>
      </p:sp>
      <p:sp>
        <p:nvSpPr>
          <p:cNvPr id="30" name="Text 25"/>
          <p:cNvSpPr txBox="1"/>
          <p:nvPr/>
        </p:nvSpPr>
        <p:spPr>
          <a:xfrm>
            <a:off x="7527170" y="4496562"/>
            <a:ext cx="1582447" cy="6606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950" b="1" dirty="0">
                <a:solidFill>
                  <a:srgbClr val="A8731A"/>
                </a:solidFill>
              </a:rPr>
              <a:t>Owns </a:t>
            </a:r>
            <a:r>
              <a:rPr lang="en-US" altLang="en-US" sz="950" dirty="0">
                <a:solidFill>
                  <a:srgbClr val="1B1430"/>
                </a:solidFill>
              </a:rPr>
              <a:t>supply chain &amp; production · channels &amp; sales · compliance</a:t>
            </a:r>
            <a:endParaRPr lang="en-US" sz="950" dirty="0"/>
          </a:p>
        </p:txBody>
      </p:sp>
      <p:sp>
        <p:nvSpPr>
          <p:cNvPr id="31" name="Shape 26"/>
          <p:cNvSpPr/>
          <p:nvPr/>
        </p:nvSpPr>
        <p:spPr>
          <a:xfrm>
            <a:off x="9530242" y="1664208"/>
            <a:ext cx="2112814" cy="3621024"/>
          </a:xfrm>
          <a:prstGeom prst="roundRect">
            <a:avLst>
              <a:gd name="adj" fmla="val 4328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pic>
        <p:nvPicPr>
          <p:cNvPr id="32" name="Image 3" descr="Shichen Ta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4834" y="1828800"/>
            <a:ext cx="566928" cy="566928"/>
          </a:xfrm>
          <a:prstGeom prst="ellipse">
            <a:avLst/>
          </a:prstGeom>
        </p:spPr>
      </p:pic>
      <p:sp>
        <p:nvSpPr>
          <p:cNvPr id="33" name="Text 27"/>
          <p:cNvSpPr txBox="1"/>
          <p:nvPr/>
        </p:nvSpPr>
        <p:spPr>
          <a:xfrm>
            <a:off x="10371490" y="1828800"/>
            <a:ext cx="118012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altLang="en-US" sz="1300" b="1" dirty="0">
                <a:solidFill>
                  <a:srgbClr val="1B1430"/>
                </a:solidFill>
              </a:rPr>
              <a:t>Shichen Tang</a:t>
            </a:r>
            <a:endParaRPr lang="en-US" sz="1300" dirty="0"/>
          </a:p>
        </p:txBody>
      </p:sp>
      <p:sp>
        <p:nvSpPr>
          <p:cNvPr id="34" name="Text 28"/>
          <p:cNvSpPr txBox="1"/>
          <p:nvPr/>
        </p:nvSpPr>
        <p:spPr>
          <a:xfrm>
            <a:off x="9694834" y="2487168"/>
            <a:ext cx="1783630" cy="152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altLang="en-US" sz="950" b="1" dirty="0">
                <a:solidFill>
                  <a:srgbClr val="2F6FC4"/>
                </a:solidFill>
              </a:rPr>
              <a:t>Co-founder · Safety gate</a:t>
            </a:r>
            <a:endParaRPr lang="en-US" sz="950" dirty="0"/>
          </a:p>
        </p:txBody>
      </p:sp>
      <p:sp>
        <p:nvSpPr>
          <p:cNvPr id="35" name="Text 29">
            <a:hlinkClick r:id="rId7" tooltip="https://www.linkedin.com/in/shichent/"/>
          </p:cNvPr>
          <p:cNvSpPr txBox="1"/>
          <p:nvPr/>
        </p:nvSpPr>
        <p:spPr>
          <a:xfrm>
            <a:off x="9694834" y="2675763"/>
            <a:ext cx="178363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00" u="sng" dirty="0">
                <a:solidFill>
                  <a:srgbClr val="2F6FC4"/>
                </a:solidFill>
                <a:hlinkClick r:id="rId7" invalidUrl="" action="" tgtFrame="" tooltip="https://www.linkedin.com/in/shichent/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linkedin.com/in/shichent ↗</a:t>
            </a:r>
            <a:endParaRPr lang="en-US" sz="900" dirty="0"/>
          </a:p>
        </p:txBody>
      </p:sp>
      <p:sp>
        <p:nvSpPr>
          <p:cNvPr id="36" name="Text 30"/>
          <p:cNvSpPr txBox="1"/>
          <p:nvPr/>
        </p:nvSpPr>
        <p:spPr>
          <a:xfrm>
            <a:off x="9694834" y="2950083"/>
            <a:ext cx="1783630" cy="1277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altLang="en-US" sz="950" dirty="0">
                <a:solidFill>
                  <a:srgbClr val="1B1430"/>
                </a:solidFill>
              </a:rPr>
              <a:t>PhD Mathematics, UC Irvine · MS Computer Science, Rice</a:t>
            </a:r>
            <a:endParaRPr lang="en-US" sz="950" dirty="0"/>
          </a:p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altLang="en-US" sz="950" dirty="0">
                <a:solidFill>
                  <a:srgbClr val="1B1430"/>
                </a:solidFill>
              </a:rPr>
              <a:t>Optimization, planning, control · sim-to-real consistency evaluation</a:t>
            </a:r>
            <a:endParaRPr lang="en-US" sz="950" dirty="0"/>
          </a:p>
        </p:txBody>
      </p:sp>
      <p:sp>
        <p:nvSpPr>
          <p:cNvPr id="37" name="Shape 31"/>
          <p:cNvSpPr/>
          <p:nvPr/>
        </p:nvSpPr>
        <p:spPr>
          <a:xfrm>
            <a:off x="9658258" y="4337304"/>
            <a:ext cx="1856782" cy="819912"/>
          </a:xfrm>
          <a:prstGeom prst="roundRect">
            <a:avLst>
              <a:gd name="adj" fmla="val 7807"/>
            </a:avLst>
          </a:prstGeom>
          <a:solidFill>
            <a:srgbClr val="E8F0FC"/>
          </a:solidFill>
          <a:ln w="9525">
            <a:solidFill>
              <a:srgbClr val="E8F0FC"/>
            </a:solidFill>
            <a:prstDash val="solid"/>
          </a:ln>
        </p:spPr>
      </p:sp>
      <p:sp>
        <p:nvSpPr>
          <p:cNvPr id="38" name="Text 32"/>
          <p:cNvSpPr txBox="1"/>
          <p:nvPr/>
        </p:nvSpPr>
        <p:spPr>
          <a:xfrm>
            <a:off x="9767986" y="4337304"/>
            <a:ext cx="1637326" cy="819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950" b="1" dirty="0">
                <a:solidFill>
                  <a:srgbClr val="2F6FC4"/>
                </a:solidFill>
              </a:rPr>
              <a:t>Owns </a:t>
            </a:r>
            <a:r>
              <a:rPr lang="en-US" altLang="en-US" sz="950" dirty="0">
                <a:solidFill>
                  <a:srgbClr val="1B1430"/>
                </a:solidFill>
              </a:rPr>
              <a:t>pre-execution safety gate · real-robot reliability acceptance · release sign-off · child-safety certification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altLang="en-US" sz="1100" b="1" spc="200" kern="0" dirty="0">
                <a:solidFill>
                  <a:srgbClr val="6B3FD4"/>
                </a:solidFill>
              </a:rPr>
              <a:t>04 · PAIN POINTS &amp; SOLUTION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B1430"/>
                </a:solidFill>
              </a:rPr>
              <a:t>Pain points and fixes</a:t>
            </a:r>
            <a:endParaRPr lang="en-US" sz="2800" dirty="0"/>
          </a:p>
          <a:p>
            <a:pPr algn="l" indent="0" marL="0">
              <a:buNone/>
            </a:pPr>
            <a:r>
              <a:rPr lang="en-US" altLang="en-US" sz="1600" b="1" dirty="0">
                <a:solidFill>
                  <a:srgbClr val="6B3FD4"/>
                </a:solidFill>
              </a:rPr>
              <a:t>It moves, improves, is affordable, and learns from data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617464"/>
            <a:ext cx="11094415" cy="655320"/>
          </a:xfrm>
          <a:prstGeom prst="roundRect">
            <a:avLst>
              <a:gd name="adj" fmla="val 11163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881116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617464"/>
            <a:ext cx="10317175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300" b="1" dirty="0">
                <a:solidFill>
                  <a:srgbClr val="1B1430"/>
                </a:solidFill>
              </a:rPr>
              <a:t>The root cause is a missing real-robot data loop. We put robots in real homes so they generate real data every day and get stronger because of it.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1737360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100" b="1" spc="100" kern="0" dirty="0">
                <a:solidFill>
                  <a:srgbClr val="8A82A3"/>
                </a:solidFill>
              </a:rPr>
              <a:t>Pain point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4572000" y="1737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100" b="1" spc="100" kern="0" dirty="0">
                <a:solidFill>
                  <a:srgbClr val="8A82A3"/>
                </a:solidFill>
              </a:rPr>
              <a:t>What we do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2103120"/>
            <a:ext cx="11094415" cy="711708"/>
          </a:xfrm>
          <a:prstGeom prst="roundRect">
            <a:avLst>
              <a:gd name="adj" fmla="val 12848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749808" y="2103120"/>
            <a:ext cx="411480" cy="7117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300" b="1" dirty="0">
                <a:solidFill>
                  <a:srgbClr val="A084F0"/>
                </a:solidFill>
              </a:rPr>
              <a:t>01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1234440" y="2230374"/>
            <a:ext cx="2651760" cy="457200"/>
          </a:xfrm>
          <a:prstGeom prst="roundRect">
            <a:avLst>
              <a:gd name="adj" fmla="val 50000"/>
            </a:avLst>
          </a:prstGeom>
          <a:solidFill>
            <a:srgbClr val="FAEAF6"/>
          </a:solidFill>
          <a:ln w="9525">
            <a:solidFill>
              <a:srgbClr val="FAEA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34440" y="2230374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400" b="1" dirty="0">
                <a:solidFill>
                  <a:srgbClr val="A33C96"/>
                </a:solidFill>
              </a:rPr>
              <a:t>Talks, can’t act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050792" y="2458974"/>
            <a:ext cx="338328" cy="0"/>
          </a:xfrm>
          <a:prstGeom prst="line">
            <a:avLst/>
          </a:prstGeom>
          <a:noFill/>
          <a:ln w="22225">
            <a:solidFill>
              <a:srgbClr val="6B3FD4"/>
            </a:solidFill>
            <a:prstDash val="solid"/>
            <a:tailEnd type="triangle"/>
          </a:ln>
        </p:spPr>
      </p:sp>
      <p:sp>
        <p:nvSpPr>
          <p:cNvPr id="14" name="Text 12"/>
          <p:cNvSpPr txBox="1"/>
          <p:nvPr/>
        </p:nvSpPr>
        <p:spPr>
          <a:xfrm>
            <a:off x="4572000" y="2103120"/>
            <a:ext cx="6842455" cy="7117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400" dirty="0">
                <a:solidFill>
                  <a:srgbClr val="1B1430"/>
                </a:solidFill>
              </a:rPr>
              <a:t>A body that really moves; kids teach it with a 30–120 s demonstration or phone teleoperation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48640" y="2961132"/>
            <a:ext cx="11094415" cy="711708"/>
          </a:xfrm>
          <a:prstGeom prst="roundRect">
            <a:avLst>
              <a:gd name="adj" fmla="val 12848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749808" y="2961132"/>
            <a:ext cx="411480" cy="7117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300" b="1" dirty="0">
                <a:solidFill>
                  <a:srgbClr val="A084F0"/>
                </a:solidFill>
              </a:rPr>
              <a:t>02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1234440" y="3088386"/>
            <a:ext cx="2651760" cy="457200"/>
          </a:xfrm>
          <a:prstGeom prst="roundRect">
            <a:avLst>
              <a:gd name="adj" fmla="val 50000"/>
            </a:avLst>
          </a:prstGeom>
          <a:solidFill>
            <a:srgbClr val="FAEAF6"/>
          </a:solidFill>
          <a:ln w="9525">
            <a:solidFill>
              <a:srgbClr val="FAEAF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1234440" y="3088386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400" b="1" dirty="0">
                <a:solidFill>
                  <a:srgbClr val="A33C96"/>
                </a:solidFill>
              </a:rPr>
              <a:t>Shelved after 3 weeks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050792" y="3316986"/>
            <a:ext cx="338328" cy="0"/>
          </a:xfrm>
          <a:prstGeom prst="line">
            <a:avLst/>
          </a:prstGeom>
          <a:noFill/>
          <a:ln w="22225">
            <a:solidFill>
              <a:srgbClr val="6B3FD4"/>
            </a:solidFill>
            <a:prstDash val="solid"/>
            <a:tailEnd type="triangle"/>
          </a:ln>
        </p:spPr>
      </p:sp>
      <p:sp>
        <p:nvSpPr>
          <p:cNvPr id="20" name="Text 18"/>
          <p:cNvSpPr txBox="1"/>
          <p:nvPr/>
        </p:nvSpPr>
        <p:spPr>
          <a:xfrm>
            <a:off x="4572000" y="2961132"/>
            <a:ext cx="6842455" cy="7117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400" dirty="0">
                <a:solidFill>
                  <a:srgbClr val="1B1430"/>
                </a:solidFill>
              </a:rPr>
              <a:t>RSI self-improvement: new skills every month by OTA, better the more it is used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48640" y="3819144"/>
            <a:ext cx="11094415" cy="711708"/>
          </a:xfrm>
          <a:prstGeom prst="roundRect">
            <a:avLst>
              <a:gd name="adj" fmla="val 12848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749808" y="3819144"/>
            <a:ext cx="411480" cy="7117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300" b="1" dirty="0">
                <a:solidFill>
                  <a:srgbClr val="A084F0"/>
                </a:solidFill>
              </a:rPr>
              <a:t>03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1234440" y="3946398"/>
            <a:ext cx="2651760" cy="457200"/>
          </a:xfrm>
          <a:prstGeom prst="roundRect">
            <a:avLst>
              <a:gd name="adj" fmla="val 50000"/>
            </a:avLst>
          </a:prstGeom>
          <a:solidFill>
            <a:srgbClr val="FAEAF6"/>
          </a:solidFill>
          <a:ln w="9525">
            <a:solidFill>
              <a:srgbClr val="FAEAF6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1234440" y="3946398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400" b="1" dirty="0">
                <a:solidFill>
                  <a:srgbClr val="A33C96"/>
                </a:solidFill>
              </a:rPr>
              <a:t>Expensive / unsafe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4050792" y="4174998"/>
            <a:ext cx="338328" cy="0"/>
          </a:xfrm>
          <a:prstGeom prst="line">
            <a:avLst/>
          </a:prstGeom>
          <a:noFill/>
          <a:ln w="22225">
            <a:solidFill>
              <a:srgbClr val="6B3FD4"/>
            </a:solidFill>
            <a:prstDash val="solid"/>
            <a:tailEnd type="triangle"/>
          </a:ln>
        </p:spPr>
      </p:sp>
      <p:sp>
        <p:nvSpPr>
          <p:cNvPr id="26" name="Text 24"/>
          <p:cNvSpPr txBox="1"/>
          <p:nvPr/>
        </p:nvSpPr>
        <p:spPr>
          <a:xfrm>
            <a:off x="4572000" y="3819144"/>
            <a:ext cx="6842455" cy="7117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400" dirty="0">
                <a:solidFill>
                  <a:srgbClr val="1B1430"/>
                </a:solidFill>
              </a:rPr>
              <a:t>A1 at ¥100-class, Z1 at ¥3,000-class, Q1 under ¥20,000; low speed, light payload, hard stops, task whitelist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548640" y="4677156"/>
            <a:ext cx="11094415" cy="711708"/>
          </a:xfrm>
          <a:prstGeom prst="roundRect">
            <a:avLst>
              <a:gd name="adj" fmla="val 12848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8" name="Text 26"/>
          <p:cNvSpPr txBox="1"/>
          <p:nvPr/>
        </p:nvSpPr>
        <p:spPr>
          <a:xfrm>
            <a:off x="749808" y="4677156"/>
            <a:ext cx="411480" cy="7117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300" b="1" dirty="0">
                <a:solidFill>
                  <a:srgbClr val="A084F0"/>
                </a:solidFill>
              </a:rPr>
              <a:t>04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1234440" y="4804410"/>
            <a:ext cx="2651760" cy="457200"/>
          </a:xfrm>
          <a:prstGeom prst="roundRect">
            <a:avLst>
              <a:gd name="adj" fmla="val 50000"/>
            </a:avLst>
          </a:prstGeom>
          <a:solidFill>
            <a:srgbClr val="FAEAF6"/>
          </a:solidFill>
          <a:ln w="9525">
            <a:solidFill>
              <a:srgbClr val="FAEAF6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1234440" y="480441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400" b="1" dirty="0">
                <a:solidFill>
                  <a:srgbClr val="A33C96"/>
                </a:solidFill>
              </a:rPr>
              <a:t>No household data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4050792" y="5033010"/>
            <a:ext cx="338328" cy="0"/>
          </a:xfrm>
          <a:prstGeom prst="line">
            <a:avLst/>
          </a:prstGeom>
          <a:noFill/>
          <a:ln w="22225">
            <a:solidFill>
              <a:srgbClr val="6B3FD4"/>
            </a:solidFill>
            <a:prstDash val="solid"/>
            <a:tailEnd type="triangle"/>
          </a:ln>
        </p:spPr>
      </p:sp>
      <p:sp>
        <p:nvSpPr>
          <p:cNvPr id="32" name="Text 30"/>
          <p:cNvSpPr txBox="1"/>
          <p:nvPr/>
        </p:nvSpPr>
        <p:spPr>
          <a:xfrm>
            <a:off x="4572000" y="4677156"/>
            <a:ext cx="6842455" cy="7117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400" dirty="0">
                <a:solidFill>
                  <a:srgbClr val="1B1430"/>
                </a:solidFill>
              </a:rPr>
              <a:t>Professional data factory + household real-robot loop; parental consent, rewards only for data that enters training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altLang="en-US" sz="1100" b="1" spc="200" kern="0" dirty="0">
                <a:solidFill>
                  <a:srgbClr val="6B3FD4"/>
                </a:solidFill>
              </a:rPr>
              <a:t>05 · WORLD MODEL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B1430"/>
                </a:solidFill>
              </a:rPr>
              <a:t>World model</a:t>
            </a:r>
            <a:endParaRPr lang="en-US" sz="2800" dirty="0"/>
          </a:p>
          <a:p>
            <a:pPr algn="l" indent="0" marL="0">
              <a:buNone/>
            </a:pPr>
            <a:r>
              <a:rPr lang="en-US" altLang="en-US" sz="1600" b="1" dirty="0">
                <a:solidFill>
                  <a:srgbClr val="6B3FD4"/>
                </a:solidFill>
              </a:rPr>
              <a:t>Imagine first, then act, corrected by real outcomes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760720"/>
            <a:ext cx="11094415" cy="512064"/>
          </a:xfrm>
          <a:prstGeom prst="roundRect">
            <a:avLst>
              <a:gd name="adj" fmla="val 14286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952744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760720"/>
            <a:ext cx="103171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300" b="1" dirty="0">
                <a:solidFill>
                  <a:srgbClr val="1B1430"/>
                </a:solidFill>
              </a:rPr>
              <a:t>A world model is worth exactly as much real-robot data as has corrected it.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2430704" cy="868680"/>
          </a:xfrm>
          <a:prstGeom prst="roundRect">
            <a:avLst>
              <a:gd name="adj" fmla="val 9474"/>
            </a:avLst>
          </a:prstGeom>
          <a:solidFill>
            <a:srgbClr val="FFFFFF"/>
          </a:solidFill>
          <a:ln w="12700">
            <a:solidFill>
              <a:srgbClr val="CFC3E9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640080" y="1737360"/>
            <a:ext cx="22478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altLang="en-US" sz="1250" b="1" dirty="0">
                <a:solidFill>
                  <a:srgbClr val="1B1430"/>
                </a:solidFill>
              </a:rPr>
              <a:t>Observation</a:t>
            </a:r>
            <a:endParaRPr lang="en-US" sz="1200" dirty="0"/>
          </a:p>
          <a:p>
            <a:pPr algn="ctr" indent="0" marL="0">
              <a:lnSpc>
                <a:spcPct val="108000"/>
              </a:lnSpc>
              <a:buNone/>
            </a:pPr>
            <a:r>
              <a:rPr lang="en-US" altLang="en-US" sz="950" dirty="0">
                <a:solidFill>
                  <a:srgbClr val="5A5177"/>
                </a:solidFill>
              </a:rPr>
              <a:t>vision · state · instruction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436544" y="1737360"/>
            <a:ext cx="2430704" cy="868680"/>
          </a:xfrm>
          <a:prstGeom prst="roundRect">
            <a:avLst>
              <a:gd name="adj" fmla="val 9474"/>
            </a:avLst>
          </a:prstGeom>
          <a:solidFill>
            <a:srgbClr val="FFFFFF"/>
          </a:solidFill>
          <a:ln w="12700">
            <a:solidFill>
              <a:srgbClr val="CFC3E9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3527984" y="1737360"/>
            <a:ext cx="22478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altLang="en-US" sz="1250" b="1" dirty="0">
                <a:solidFill>
                  <a:srgbClr val="1B1430"/>
                </a:solidFill>
              </a:rPr>
              <a:t>VLA policy</a:t>
            </a:r>
            <a:endParaRPr lang="en-US" sz="1200" dirty="0"/>
          </a:p>
          <a:p>
            <a:pPr algn="ctr" indent="0" marL="0">
              <a:lnSpc>
                <a:spcPct val="108000"/>
              </a:lnSpc>
              <a:buNone/>
            </a:pPr>
            <a:r>
              <a:rPr lang="en-US" altLang="en-US" sz="950" dirty="0">
                <a:solidFill>
                  <a:srgbClr val="5A5177"/>
                </a:solidFill>
              </a:rPr>
              <a:t>proposes K candidate actions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324448" y="1737360"/>
            <a:ext cx="2430704" cy="868680"/>
          </a:xfrm>
          <a:prstGeom prst="roundRect">
            <a:avLst>
              <a:gd name="adj" fmla="val 9474"/>
            </a:avLst>
          </a:prstGeom>
          <a:solidFill>
            <a:srgbClr val="F1ECFD"/>
          </a:solidFill>
          <a:ln w="22225">
            <a:solidFill>
              <a:srgbClr val="6B3FD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6415888" y="1737360"/>
            <a:ext cx="22478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altLang="en-US" sz="1250" b="1" dirty="0">
                <a:solidFill>
                  <a:srgbClr val="1B1430"/>
                </a:solidFill>
              </a:rPr>
              <a:t>World model</a:t>
            </a:r>
            <a:endParaRPr lang="en-US" sz="1200" dirty="0"/>
          </a:p>
          <a:p>
            <a:pPr algn="ctr" indent="0" marL="0">
              <a:lnSpc>
                <a:spcPct val="108000"/>
              </a:lnSpc>
              <a:buNone/>
            </a:pPr>
            <a:r>
              <a:rPr lang="en-US" altLang="en-US" sz="950" dirty="0">
                <a:solidFill>
                  <a:srgbClr val="5A5177"/>
                </a:solidFill>
              </a:rPr>
              <a:t>forward-predicts each candidate</a:t>
            </a:r>
            <a:endParaRPr lang="en-US" sz="1200" dirty="0"/>
          </a:p>
          <a:p>
            <a:pPr algn="ctr" indent="0" marL="0">
              <a:lnSpc>
                <a:spcPct val="108000"/>
              </a:lnSpc>
              <a:buNone/>
            </a:pPr>
            <a:r>
              <a:rPr lang="en-US" altLang="en-US" sz="950" b="1" dirty="0">
                <a:solidFill>
                  <a:srgbClr val="6B3FD4"/>
                </a:solidFill>
              </a:rPr>
              <a:t>imagine, don’t trial-and-error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212351" y="1737360"/>
            <a:ext cx="2430704" cy="868680"/>
          </a:xfrm>
          <a:prstGeom prst="roundRect">
            <a:avLst>
              <a:gd name="adj" fmla="val 9474"/>
            </a:avLst>
          </a:prstGeom>
          <a:solidFill>
            <a:srgbClr val="FFFFFF"/>
          </a:solidFill>
          <a:ln w="12700">
            <a:solidFill>
              <a:srgbClr val="CFC3E9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9303791" y="1737360"/>
            <a:ext cx="22478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altLang="en-US" sz="1250" b="1" dirty="0">
                <a:solidFill>
                  <a:srgbClr val="1B1430"/>
                </a:solidFill>
              </a:rPr>
              <a:t>Score · rank · correct</a:t>
            </a:r>
            <a:endParaRPr lang="en-US" sz="1200" dirty="0"/>
          </a:p>
          <a:p>
            <a:pPr algn="ctr" indent="0" marL="0">
              <a:lnSpc>
                <a:spcPct val="108000"/>
              </a:lnSpc>
              <a:buNone/>
            </a:pPr>
            <a:r>
              <a:rPr lang="en-US" altLang="en-US" sz="950" dirty="0">
                <a:solidFill>
                  <a:srgbClr val="5A5177"/>
                </a:solidFill>
              </a:rPr>
              <a:t>success · safety · preference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48640" y="2990088"/>
            <a:ext cx="2430704" cy="749808"/>
          </a:xfrm>
          <a:prstGeom prst="roundRect">
            <a:avLst>
              <a:gd name="adj" fmla="val 10976"/>
            </a:avLst>
          </a:prstGeom>
          <a:solidFill>
            <a:srgbClr val="FFFFFF"/>
          </a:solidFill>
          <a:ln w="12700">
            <a:solidFill>
              <a:srgbClr val="D879C8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640080" y="2990088"/>
            <a:ext cx="224782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altLang="en-US" sz="1250" b="1" dirty="0">
                <a:solidFill>
                  <a:srgbClr val="1B1430"/>
                </a:solidFill>
              </a:rPr>
              <a:t>Training feedback</a:t>
            </a:r>
            <a:endParaRPr lang="en-US" sz="1200" dirty="0"/>
          </a:p>
          <a:p>
            <a:pPr algn="ctr" indent="0" marL="0">
              <a:lnSpc>
                <a:spcPct val="108000"/>
              </a:lnSpc>
              <a:buNone/>
            </a:pPr>
            <a:r>
              <a:rPr lang="en-US" altLang="en-US" sz="950" dirty="0">
                <a:solidFill>
                  <a:srgbClr val="5A5177"/>
                </a:solidFill>
              </a:rPr>
              <a:t>world model + VLA updated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436544" y="2990088"/>
            <a:ext cx="2430704" cy="749808"/>
          </a:xfrm>
          <a:prstGeom prst="roundRect">
            <a:avLst>
              <a:gd name="adj" fmla="val 10976"/>
            </a:avLst>
          </a:prstGeom>
          <a:solidFill>
            <a:srgbClr val="FFFFFF"/>
          </a:solidFill>
          <a:ln w="12700">
            <a:solidFill>
              <a:srgbClr val="D879C8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3527984" y="2990088"/>
            <a:ext cx="224782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altLang="en-US" sz="1250" b="1" dirty="0">
                <a:solidFill>
                  <a:srgbClr val="1B1430"/>
                </a:solidFill>
              </a:rPr>
              <a:t>Predicted vs real</a:t>
            </a:r>
            <a:endParaRPr lang="en-US" sz="1200" dirty="0"/>
          </a:p>
          <a:p>
            <a:pPr algn="ctr" indent="0" marL="0">
              <a:lnSpc>
                <a:spcPct val="108000"/>
              </a:lnSpc>
              <a:buNone/>
            </a:pPr>
            <a:r>
              <a:rPr lang="en-US" altLang="en-US" sz="950" dirty="0">
                <a:solidFill>
                  <a:srgbClr val="5A5177"/>
                </a:solidFill>
              </a:rPr>
              <a:t>residual = correction signal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324448" y="2990088"/>
            <a:ext cx="2430704" cy="749808"/>
          </a:xfrm>
          <a:prstGeom prst="roundRect">
            <a:avLst>
              <a:gd name="adj" fmla="val 10976"/>
            </a:avLst>
          </a:prstGeom>
          <a:solidFill>
            <a:srgbClr val="FFFFFF"/>
          </a:solidFill>
          <a:ln w="12700">
            <a:solidFill>
              <a:srgbClr val="D879C8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6415888" y="2990088"/>
            <a:ext cx="224782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altLang="en-US" sz="1250" b="1" dirty="0">
                <a:solidFill>
                  <a:srgbClr val="1B1430"/>
                </a:solidFill>
              </a:rPr>
              <a:t>Real outcome</a:t>
            </a:r>
            <a:endParaRPr lang="en-US" sz="1200" dirty="0"/>
          </a:p>
          <a:p>
            <a:pPr algn="ctr" indent="0" marL="0">
              <a:lnSpc>
                <a:spcPct val="108000"/>
              </a:lnSpc>
              <a:buNone/>
            </a:pPr>
            <a:r>
              <a:rPr lang="en-US" altLang="en-US" sz="950" dirty="0">
                <a:solidFill>
                  <a:srgbClr val="5A5177"/>
                </a:solidFill>
              </a:rPr>
              <a:t>success / failure / parent correction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9212351" y="2990088"/>
            <a:ext cx="2430704" cy="749808"/>
          </a:xfrm>
          <a:prstGeom prst="roundRect">
            <a:avLst>
              <a:gd name="adj" fmla="val 10976"/>
            </a:avLst>
          </a:prstGeom>
          <a:solidFill>
            <a:srgbClr val="FFFFFF"/>
          </a:solidFill>
          <a:ln w="19050">
            <a:solidFill>
              <a:srgbClr val="F2B84B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9303791" y="2990088"/>
            <a:ext cx="224782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altLang="en-US" sz="1250" b="1" dirty="0">
                <a:solidFill>
                  <a:srgbClr val="1B1430"/>
                </a:solidFill>
              </a:rPr>
              <a:t>Real-robot execution</a:t>
            </a:r>
            <a:endParaRPr lang="en-US" sz="1200" dirty="0"/>
          </a:p>
          <a:p>
            <a:pPr algn="ctr" indent="0" marL="0">
              <a:lnSpc>
                <a:spcPct val="108000"/>
              </a:lnSpc>
              <a:buNone/>
            </a:pPr>
            <a:r>
              <a:rPr lang="en-US" altLang="en-US" sz="950" dirty="0">
                <a:solidFill>
                  <a:srgbClr val="5A5177"/>
                </a:solidFill>
              </a:rPr>
              <a:t>best action after the safety gate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3034208" y="2171700"/>
            <a:ext cx="347472" cy="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 flipH="1">
            <a:off x="3034208" y="3364992"/>
            <a:ext cx="347472" cy="0"/>
          </a:xfrm>
          <a:prstGeom prst="line">
            <a:avLst/>
          </a:prstGeom>
          <a:noFill/>
          <a:ln w="19050">
            <a:solidFill>
              <a:srgbClr val="D879C8"/>
            </a:solidFill>
            <a:prstDash val="solid"/>
            <a:tailEnd type="triangle"/>
          </a:ln>
        </p:spPr>
      </p:sp>
      <p:sp>
        <p:nvSpPr>
          <p:cNvPr id="25" name="Shape 23"/>
          <p:cNvSpPr/>
          <p:nvPr/>
        </p:nvSpPr>
        <p:spPr>
          <a:xfrm>
            <a:off x="5922112" y="2171700"/>
            <a:ext cx="347472" cy="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  <a:tailEnd type="triangle"/>
          </a:ln>
        </p:spPr>
      </p:sp>
      <p:sp>
        <p:nvSpPr>
          <p:cNvPr id="26" name="Shape 24"/>
          <p:cNvSpPr/>
          <p:nvPr/>
        </p:nvSpPr>
        <p:spPr>
          <a:xfrm flipH="1">
            <a:off x="5922112" y="3364992"/>
            <a:ext cx="347472" cy="0"/>
          </a:xfrm>
          <a:prstGeom prst="line">
            <a:avLst/>
          </a:prstGeom>
          <a:noFill/>
          <a:ln w="19050">
            <a:solidFill>
              <a:srgbClr val="D879C8"/>
            </a:solidFill>
            <a:prstDash val="solid"/>
            <a:tailEnd type="triangle"/>
          </a:ln>
        </p:spPr>
      </p:sp>
      <p:sp>
        <p:nvSpPr>
          <p:cNvPr id="27" name="Shape 25"/>
          <p:cNvSpPr/>
          <p:nvPr/>
        </p:nvSpPr>
        <p:spPr>
          <a:xfrm>
            <a:off x="8810015" y="2171700"/>
            <a:ext cx="347472" cy="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  <a:tailEnd type="triangle"/>
          </a:ln>
        </p:spPr>
      </p:sp>
      <p:sp>
        <p:nvSpPr>
          <p:cNvPr id="28" name="Shape 26"/>
          <p:cNvSpPr/>
          <p:nvPr/>
        </p:nvSpPr>
        <p:spPr>
          <a:xfrm flipH="1">
            <a:off x="8810015" y="3364992"/>
            <a:ext cx="347472" cy="0"/>
          </a:xfrm>
          <a:prstGeom prst="line">
            <a:avLst/>
          </a:prstGeom>
          <a:noFill/>
          <a:ln w="19050">
            <a:solidFill>
              <a:srgbClr val="D879C8"/>
            </a:solidFill>
            <a:prstDash val="solid"/>
            <a:tailEnd type="triangle"/>
          </a:ln>
        </p:spPr>
      </p:sp>
      <p:sp>
        <p:nvSpPr>
          <p:cNvPr id="29" name="Shape 27"/>
          <p:cNvSpPr/>
          <p:nvPr/>
        </p:nvSpPr>
        <p:spPr>
          <a:xfrm>
            <a:off x="10427703" y="2633472"/>
            <a:ext cx="0" cy="329184"/>
          </a:xfrm>
          <a:prstGeom prst="line">
            <a:avLst/>
          </a:prstGeom>
          <a:noFill/>
          <a:ln w="22225">
            <a:solidFill>
              <a:srgbClr val="F2B84B"/>
            </a:solidFill>
            <a:prstDash val="solid"/>
            <a:tailEnd type="triangle"/>
          </a:ln>
        </p:spPr>
      </p:sp>
      <p:sp>
        <p:nvSpPr>
          <p:cNvPr id="30" name="Shape 28"/>
          <p:cNvSpPr/>
          <p:nvPr/>
        </p:nvSpPr>
        <p:spPr>
          <a:xfrm flipV="1">
            <a:off x="1763992" y="2788920"/>
            <a:ext cx="0" cy="182880"/>
          </a:xfrm>
          <a:prstGeom prst="line">
            <a:avLst/>
          </a:prstGeom>
          <a:noFill/>
          <a:ln w="15875">
            <a:solidFill>
              <a:srgbClr val="A084F0"/>
            </a:solidFill>
            <a:prstDash val="dash"/>
          </a:ln>
        </p:spPr>
      </p:sp>
      <p:sp>
        <p:nvSpPr>
          <p:cNvPr id="31" name="Shape 29"/>
          <p:cNvSpPr/>
          <p:nvPr/>
        </p:nvSpPr>
        <p:spPr>
          <a:xfrm>
            <a:off x="1763992" y="2788920"/>
            <a:ext cx="5775808" cy="0"/>
          </a:xfrm>
          <a:prstGeom prst="line">
            <a:avLst/>
          </a:prstGeom>
          <a:noFill/>
          <a:ln w="15875">
            <a:solidFill>
              <a:srgbClr val="A084F0"/>
            </a:solidFill>
            <a:prstDash val="dash"/>
          </a:ln>
        </p:spPr>
      </p:sp>
      <p:sp>
        <p:nvSpPr>
          <p:cNvPr id="32" name="Shape 30"/>
          <p:cNvSpPr/>
          <p:nvPr/>
        </p:nvSpPr>
        <p:spPr>
          <a:xfrm flipV="1">
            <a:off x="4651896" y="2633472"/>
            <a:ext cx="0" cy="155448"/>
          </a:xfrm>
          <a:prstGeom prst="line">
            <a:avLst/>
          </a:prstGeom>
          <a:noFill/>
          <a:ln w="15875">
            <a:solidFill>
              <a:srgbClr val="A084F0"/>
            </a:solidFill>
            <a:prstDash val="dash"/>
            <a:tailEnd type="triangle"/>
          </a:ln>
        </p:spPr>
      </p:sp>
      <p:sp>
        <p:nvSpPr>
          <p:cNvPr id="33" name="Shape 31"/>
          <p:cNvSpPr/>
          <p:nvPr/>
        </p:nvSpPr>
        <p:spPr>
          <a:xfrm flipV="1">
            <a:off x="7539800" y="2633472"/>
            <a:ext cx="0" cy="155448"/>
          </a:xfrm>
          <a:prstGeom prst="line">
            <a:avLst/>
          </a:prstGeom>
          <a:noFill/>
          <a:ln w="15875">
            <a:solidFill>
              <a:srgbClr val="A084F0"/>
            </a:solidFill>
            <a:prstDash val="dash"/>
            <a:tailEnd type="triangle"/>
          </a:ln>
        </p:spPr>
      </p:sp>
      <p:sp>
        <p:nvSpPr>
          <p:cNvPr id="34" name="Shape 32"/>
          <p:cNvSpPr/>
          <p:nvPr/>
        </p:nvSpPr>
        <p:spPr>
          <a:xfrm>
            <a:off x="548640" y="3959352"/>
            <a:ext cx="3545738" cy="676656"/>
          </a:xfrm>
          <a:prstGeom prst="roundRect">
            <a:avLst>
              <a:gd name="adj" fmla="val 12162"/>
            </a:avLst>
          </a:prstGeom>
          <a:solidFill>
            <a:srgbClr val="F1ECFD"/>
          </a:solidFill>
          <a:ln w="9525">
            <a:solidFill>
              <a:srgbClr val="A084F0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731520" y="3959352"/>
            <a:ext cx="317997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200" b="1" dirty="0">
                <a:solidFill>
                  <a:srgbClr val="6B3FD4"/>
                </a:solidFill>
              </a:rPr>
              <a:t>Role 1 · Corrector</a:t>
            </a:r>
            <a:endParaRPr lang="en-US" sz="12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altLang="en-US" sz="1000" dirty="0">
                <a:solidFill>
                  <a:srgbClr val="5A5177"/>
                </a:solidFill>
              </a:rPr>
              <a:t>Ranks and corrects actions before execution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4322978" y="3959352"/>
            <a:ext cx="3545738" cy="676656"/>
          </a:xfrm>
          <a:prstGeom prst="roundRect">
            <a:avLst>
              <a:gd name="adj" fmla="val 12162"/>
            </a:avLst>
          </a:prstGeom>
          <a:solidFill>
            <a:srgbClr val="E8F0FC"/>
          </a:solidFill>
          <a:ln w="9525">
            <a:solidFill>
              <a:srgbClr val="5B8FE3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4505858" y="3959352"/>
            <a:ext cx="317997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200" b="1" dirty="0">
                <a:solidFill>
                  <a:srgbClr val="2F6FC4"/>
                </a:solidFill>
              </a:rPr>
              <a:t>Role 2 · Evaluator</a:t>
            </a:r>
            <a:endParaRPr lang="en-US" sz="12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altLang="en-US" sz="1000" dirty="0">
                <a:solidFill>
                  <a:srgbClr val="5A5177"/>
                </a:solidFill>
              </a:rPr>
              <a:t>Filters models offline before any real run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8097317" y="3959352"/>
            <a:ext cx="3545738" cy="676656"/>
          </a:xfrm>
          <a:prstGeom prst="roundRect">
            <a:avLst>
              <a:gd name="adj" fmla="val 12162"/>
            </a:avLst>
          </a:prstGeom>
          <a:solidFill>
            <a:srgbClr val="FAEAF6"/>
          </a:solidFill>
          <a:ln w="9525">
            <a:solidFill>
              <a:srgbClr val="D879C8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8280197" y="3959352"/>
            <a:ext cx="317997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200" b="1" dirty="0">
                <a:solidFill>
                  <a:srgbClr val="A33C96"/>
                </a:solidFill>
              </a:rPr>
              <a:t>Role 3 · Data engine</a:t>
            </a:r>
            <a:endParaRPr lang="en-US" sz="12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altLang="en-US" sz="1000" dirty="0">
                <a:solidFill>
                  <a:srgbClr val="5A5177"/>
                </a:solidFill>
              </a:rPr>
              <a:t>Counterfactual generation from real-robot data</a:t>
            </a:r>
            <a:endParaRPr lang="en-US" sz="1200" dirty="0"/>
          </a:p>
        </p:txBody>
      </p:sp>
      <p:sp>
        <p:nvSpPr>
          <p:cNvPr id="40" name="Text 38"/>
          <p:cNvSpPr txBox="1"/>
          <p:nvPr/>
        </p:nvSpPr>
        <p:spPr>
          <a:xfrm>
            <a:off x="548640" y="47091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000" b="1" dirty="0">
                <a:solidFill>
                  <a:srgbClr val="6B3FD4"/>
                </a:solidFill>
              </a:rPr>
              <a:t>The world model</a:t>
            </a:r>
            <a:r>
              <a:rPr lang="en-US" altLang="en-US" sz="1000" dirty="0">
                <a:solidFill>
                  <a:srgbClr val="5A5177"/>
                </a:solidFill>
              </a:rPr>
              <a:t> is the evaluation and correction engine of the RSI platform: corrector · evaluator · data engine.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548640" y="5020056"/>
            <a:ext cx="4754880" cy="576072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731520" y="5020056"/>
            <a:ext cx="43891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00" dirty="0">
                <a:solidFill>
                  <a:srgbClr val="8A82A3"/>
                </a:solidFill>
              </a:rPr>
              <a:t>Without a world model</a:t>
            </a:r>
            <a:endParaRPr lang="en-US" sz="1200" dirty="0"/>
          </a:p>
          <a:p>
            <a:pPr algn="l" indent="0" marL="0">
              <a:lnSpc>
                <a:spcPct val="112000"/>
              </a:lnSpc>
              <a:buNone/>
            </a:pPr>
            <a:r>
              <a:rPr lang="en-US" altLang="en-US" sz="1300" b="1" dirty="0">
                <a:solidFill>
                  <a:srgbClr val="5A5177"/>
                </a:solidFill>
              </a:rPr>
              <a:t>Every candidate runs on a real robot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5413248" y="5308092"/>
            <a:ext cx="457200" cy="0"/>
          </a:xfrm>
          <a:prstGeom prst="line">
            <a:avLst/>
          </a:prstGeom>
          <a:noFill/>
          <a:ln w="25400">
            <a:solidFill>
              <a:srgbClr val="6B3FD4"/>
            </a:solidFill>
            <a:prstDash val="solid"/>
            <a:tailEnd type="triangle"/>
          </a:ln>
        </p:spPr>
      </p:sp>
      <p:sp>
        <p:nvSpPr>
          <p:cNvPr id="44" name="Shape 42"/>
          <p:cNvSpPr/>
          <p:nvPr/>
        </p:nvSpPr>
        <p:spPr>
          <a:xfrm>
            <a:off x="5980176" y="5020056"/>
            <a:ext cx="5662879" cy="576072"/>
          </a:xfrm>
          <a:prstGeom prst="roundRect">
            <a:avLst>
              <a:gd name="adj" fmla="val 15873"/>
            </a:avLst>
          </a:prstGeom>
          <a:solidFill>
            <a:srgbClr val="F1ECFD"/>
          </a:solidFill>
          <a:ln w="9525">
            <a:solidFill>
              <a:srgbClr val="A084F0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6163056" y="5020056"/>
            <a:ext cx="5333695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00" dirty="0">
                <a:solidFill>
                  <a:srgbClr val="6B3FD4"/>
                </a:solidFill>
              </a:rPr>
              <a:t>World model screens first · target</a:t>
            </a:r>
            <a:endParaRPr lang="en-US" sz="1200" dirty="0"/>
          </a:p>
          <a:p>
            <a:pPr algn="l" indent="0" marL="0">
              <a:lnSpc>
                <a:spcPct val="112000"/>
              </a:lnSpc>
              <a:buNone/>
            </a:pPr>
            <a:r>
              <a:rPr lang="en-US" altLang="en-US" sz="1700" b="1" dirty="0">
                <a:solidFill>
                  <a:srgbClr val="6B3FD4"/>
                </a:solidFill>
              </a:rPr>
              <a:t>−80% real-robot validation runs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altLang="en-US" sz="1100" b="1" spc="200" kern="0" dirty="0">
                <a:solidFill>
                  <a:srgbClr val="6B3FD4"/>
                </a:solidFill>
              </a:rPr>
              <a:t>06 · PRODUCTS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B1430"/>
                </a:solidFill>
              </a:rPr>
              <a:t>Three growth companions</a:t>
            </a:r>
            <a:endParaRPr lang="en-US" sz="2800" dirty="0"/>
          </a:p>
          <a:p>
            <a:pPr algn="l" indent="0" marL="0">
              <a:buNone/>
            </a:pPr>
            <a:r>
              <a:rPr lang="en-US" altLang="en-US" sz="1600" b="1" dirty="0">
                <a:solidFill>
                  <a:srgbClr val="6B3FD4"/>
                </a:solidFill>
              </a:rPr>
              <a:t>A ¥100-class A1 to get in the door, a ¥3,000-class Z1 for volume, Q1 under ¥20,000 for manipulation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19072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200" dirty="0">
                <a:solidFill>
                  <a:srgbClr val="5A5177"/>
                </a:solidFill>
              </a:rPr>
              <a:t>Design before features: the product must look designed, and every piece of software and hardware is built to grow up alongside a child. A companion, not a pile of features.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2359152"/>
            <a:ext cx="3545738" cy="3877056"/>
          </a:xfrm>
          <a:prstGeom prst="roundRect">
            <a:avLst>
              <a:gd name="adj" fmla="val 2579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777240" y="2542032"/>
            <a:ext cx="308853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000" b="1" spc="100" kern="0" dirty="0">
                <a:solidFill>
                  <a:srgbClr val="6B3FD4"/>
                </a:solidFill>
              </a:rPr>
              <a:t>Desktop · first unit at home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779776"/>
            <a:ext cx="30885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2400" b="1" dirty="0">
                <a:solidFill>
                  <a:srgbClr val="6B3FD4"/>
                </a:solidFill>
              </a:rPr>
              <a:t>¥100-class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236976"/>
            <a:ext cx="3088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600" b="1" dirty="0">
                <a:solidFill>
                  <a:srgbClr val="1B1430"/>
                </a:solidFill>
              </a:rPr>
              <a:t>A1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602736"/>
            <a:ext cx="3088538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100" dirty="0">
                <a:solidFill>
                  <a:srgbClr val="5A5177"/>
                </a:solidFill>
              </a:rPr>
              <a:t>A ¥100-class desktop companion. It talks, sees and shows expressions — no manipulation — so a family can own its first robot at the lowest possible threshold.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77240" y="4501896"/>
            <a:ext cx="3088538" cy="0"/>
          </a:xfrm>
          <a:prstGeom prst="line">
            <a:avLst/>
          </a:prstGeom>
          <a:noFill/>
          <a:ln w="9525">
            <a:solidFill>
              <a:srgbClr val="E3DAF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4629912"/>
            <a:ext cx="713232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b="1" dirty="0">
                <a:solidFill>
                  <a:srgbClr val="8A82A3"/>
                </a:solidFill>
              </a:rPr>
              <a:t>Form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1490472" y="4629912"/>
            <a:ext cx="2375306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000" dirty="0">
                <a:solidFill>
                  <a:srgbClr val="1B1430"/>
                </a:solidFill>
              </a:rPr>
              <a:t>Desk-ornament size; expression screen + camera + mic array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5056632"/>
            <a:ext cx="713232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b="1" dirty="0">
                <a:solidFill>
                  <a:srgbClr val="8A82A3"/>
                </a:solidFill>
              </a:rPr>
              <a:t>Role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1490472" y="5056632"/>
            <a:ext cx="2375306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000" dirty="0">
                <a:solidFill>
                  <a:srgbClr val="1B1430"/>
                </a:solidFill>
              </a:rPr>
              <a:t>Entry and volume: the cheapest way into the home, and into the data loop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5483352"/>
            <a:ext cx="713232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b="1" dirty="0">
                <a:solidFill>
                  <a:srgbClr val="8A82A3"/>
                </a:solidFill>
              </a:rPr>
              <a:t>Status</a:t>
            </a:r>
            <a:endParaRPr lang="en-US" sz="950" dirty="0"/>
          </a:p>
        </p:txBody>
      </p:sp>
      <p:sp>
        <p:nvSpPr>
          <p:cNvPr id="16" name="Text 14"/>
          <p:cNvSpPr txBox="1"/>
          <p:nvPr/>
        </p:nvSpPr>
        <p:spPr>
          <a:xfrm>
            <a:off x="1490472" y="5483352"/>
            <a:ext cx="2375306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000" dirty="0">
                <a:solidFill>
                  <a:srgbClr val="1B1430"/>
                </a:solidFill>
              </a:rPr>
              <a:t>Planned; shares the world model and curriculum with Z1 / Q1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5910072"/>
            <a:ext cx="713232" cy="25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b="1" dirty="0">
                <a:solidFill>
                  <a:srgbClr val="8A82A3"/>
                </a:solidFill>
              </a:rPr>
              <a:t>Price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1490472" y="5910072"/>
            <a:ext cx="2375306" cy="25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000" b="1" dirty="0">
                <a:solidFill>
                  <a:srgbClr val="6B3FD4"/>
                </a:solidFill>
              </a:rPr>
              <a:t>¥100-class (target)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322978" y="2359152"/>
            <a:ext cx="3545738" cy="3877056"/>
          </a:xfrm>
          <a:prstGeom prst="roundRect">
            <a:avLst>
              <a:gd name="adj" fmla="val 2579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4551578" y="2542032"/>
            <a:ext cx="308853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000" b="1" spc="100" kern="0" dirty="0">
                <a:solidFill>
                  <a:srgbClr val="2F6FC4"/>
                </a:solidFill>
              </a:rPr>
              <a:t>Experiment model · volume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4551578" y="2779776"/>
            <a:ext cx="30885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2400" b="1" dirty="0">
                <a:solidFill>
                  <a:srgbClr val="2F6FC4"/>
                </a:solidFill>
              </a:rPr>
              <a:t>¥3,000-class</a:t>
            </a:r>
            <a:endParaRPr lang="en-US" sz="2400" dirty="0"/>
          </a:p>
        </p:txBody>
      </p:sp>
      <p:sp>
        <p:nvSpPr>
          <p:cNvPr id="22" name="Text 20"/>
          <p:cNvSpPr txBox="1"/>
          <p:nvPr/>
        </p:nvSpPr>
        <p:spPr>
          <a:xfrm>
            <a:off x="4551578" y="3236976"/>
            <a:ext cx="3088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600" b="1" dirty="0">
                <a:solidFill>
                  <a:srgbClr val="1B1430"/>
                </a:solidFill>
              </a:rPr>
              <a:t>Z1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4551578" y="3602736"/>
            <a:ext cx="3088538" cy="614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100" dirty="0">
                <a:solidFill>
                  <a:srgbClr val="5A5177"/>
                </a:solidFill>
              </a:rPr>
              <a:t>A small bipedal duck for the desk. It walks, sees and shows expressions; kids run balance and gait experiments and teach it motions.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51578" y="4501896"/>
            <a:ext cx="3088538" cy="0"/>
          </a:xfrm>
          <a:prstGeom prst="line">
            <a:avLst/>
          </a:prstGeom>
          <a:noFill/>
          <a:ln w="9525">
            <a:solidFill>
              <a:srgbClr val="E3DAF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551578" y="4629912"/>
            <a:ext cx="713232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b="1" dirty="0">
                <a:solidFill>
                  <a:srgbClr val="8A82A3"/>
                </a:solidFill>
              </a:rPr>
              <a:t>Form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5264810" y="4629912"/>
            <a:ext cx="2375306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000" dirty="0">
                <a:solidFill>
                  <a:srgbClr val="1B1430"/>
                </a:solidFill>
              </a:rPr>
              <a:t>Bipedal duck; head camera + opening beak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4551578" y="5056632"/>
            <a:ext cx="713232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b="1" dirty="0">
                <a:solidFill>
                  <a:srgbClr val="8A82A3"/>
                </a:solidFill>
              </a:rPr>
              <a:t>DoF</a:t>
            </a:r>
            <a:endParaRPr lang="en-US" sz="950" dirty="0"/>
          </a:p>
        </p:txBody>
      </p:sp>
      <p:sp>
        <p:nvSpPr>
          <p:cNvPr id="28" name="Text 26"/>
          <p:cNvSpPr txBox="1"/>
          <p:nvPr/>
        </p:nvSpPr>
        <p:spPr>
          <a:xfrm>
            <a:off x="5264810" y="5056632"/>
            <a:ext cx="2375306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000" dirty="0">
                <a:solidFill>
                  <a:srgbClr val="1B1430"/>
                </a:solidFill>
              </a:rPr>
              <a:t>14 (5 per leg × 2 + 4 neck / head)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4551578" y="5483352"/>
            <a:ext cx="713232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b="1" dirty="0">
                <a:solidFill>
                  <a:srgbClr val="8A82A3"/>
                </a:solidFill>
              </a:rPr>
              <a:t>Progress</a:t>
            </a:r>
            <a:endParaRPr lang="en-US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5264810" y="5483352"/>
            <a:ext cx="2375306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000" dirty="0">
                <a:solidFill>
                  <a:srgbClr val="1B1430"/>
                </a:solidFill>
              </a:rPr>
              <a:t>RL training pipeline (PPO) and robot console connected</a:t>
            </a:r>
            <a:endParaRPr lang="en-US" sz="1000" dirty="0"/>
          </a:p>
        </p:txBody>
      </p:sp>
      <p:sp>
        <p:nvSpPr>
          <p:cNvPr id="31" name="Text 29"/>
          <p:cNvSpPr txBox="1"/>
          <p:nvPr/>
        </p:nvSpPr>
        <p:spPr>
          <a:xfrm>
            <a:off x="4551578" y="5910072"/>
            <a:ext cx="713232" cy="25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b="1" dirty="0">
                <a:solidFill>
                  <a:srgbClr val="8A82A3"/>
                </a:solidFill>
              </a:rPr>
              <a:t>Price</a:t>
            </a:r>
            <a:endParaRPr lang="en-US" sz="950" dirty="0"/>
          </a:p>
        </p:txBody>
      </p:sp>
      <p:sp>
        <p:nvSpPr>
          <p:cNvPr id="32" name="Text 30"/>
          <p:cNvSpPr txBox="1"/>
          <p:nvPr/>
        </p:nvSpPr>
        <p:spPr>
          <a:xfrm>
            <a:off x="5264810" y="5910072"/>
            <a:ext cx="2375306" cy="25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000" b="1" dirty="0">
                <a:solidFill>
                  <a:srgbClr val="2F6FC4"/>
                </a:solidFill>
              </a:rPr>
              <a:t>¥3,000-class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8097317" y="2359152"/>
            <a:ext cx="3545738" cy="3877056"/>
          </a:xfrm>
          <a:prstGeom prst="roundRect">
            <a:avLst>
              <a:gd name="adj" fmla="val 2579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34" name="Text 32"/>
          <p:cNvSpPr txBox="1"/>
          <p:nvPr/>
        </p:nvSpPr>
        <p:spPr>
          <a:xfrm>
            <a:off x="8325917" y="2542032"/>
            <a:ext cx="308853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000" b="1" spc="100" kern="0" dirty="0">
                <a:solidFill>
                  <a:srgbClr val="A8731A"/>
                </a:solidFill>
              </a:rPr>
              <a:t>Full model · manipulation</a:t>
            </a:r>
            <a:endParaRPr lang="en-US" sz="1000" dirty="0"/>
          </a:p>
        </p:txBody>
      </p:sp>
      <p:sp>
        <p:nvSpPr>
          <p:cNvPr id="35" name="Text 33"/>
          <p:cNvSpPr txBox="1"/>
          <p:nvPr/>
        </p:nvSpPr>
        <p:spPr>
          <a:xfrm>
            <a:off x="8325917" y="2779776"/>
            <a:ext cx="30885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2400" b="1" dirty="0">
                <a:solidFill>
                  <a:srgbClr val="A8731A"/>
                </a:solidFill>
              </a:rPr>
              <a:t>Under ¥20,000</a:t>
            </a:r>
            <a:endParaRPr lang="en-US" sz="2400" dirty="0"/>
          </a:p>
        </p:txBody>
      </p:sp>
      <p:sp>
        <p:nvSpPr>
          <p:cNvPr id="36" name="Text 34"/>
          <p:cNvSpPr txBox="1"/>
          <p:nvPr/>
        </p:nvSpPr>
        <p:spPr>
          <a:xfrm>
            <a:off x="8325917" y="3236976"/>
            <a:ext cx="3088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600" b="1" dirty="0">
                <a:solidFill>
                  <a:srgbClr val="1B1430"/>
                </a:solidFill>
              </a:rPr>
              <a:t>Wheeled dual-arm robot · Q1</a:t>
            </a:r>
            <a:endParaRPr lang="en-US" sz="1600" dirty="0"/>
          </a:p>
        </p:txBody>
      </p:sp>
      <p:sp>
        <p:nvSpPr>
          <p:cNvPr id="37" name="Text 35"/>
          <p:cNvSpPr txBox="1"/>
          <p:nvPr/>
        </p:nvSpPr>
        <p:spPr>
          <a:xfrm>
            <a:off x="8325917" y="3602736"/>
            <a:ext cx="3088538" cy="422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100" dirty="0">
                <a:solidFill>
                  <a:srgbClr val="5A5177"/>
                </a:solidFill>
              </a:rPr>
              <a:t>Moves and manipulates with two arms. Gen-1 skills: conversation · desk tidying · Gomoku.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8325917" y="4501896"/>
            <a:ext cx="3088538" cy="0"/>
          </a:xfrm>
          <a:prstGeom prst="line">
            <a:avLst/>
          </a:prstGeom>
          <a:noFill/>
          <a:ln w="9525">
            <a:solidFill>
              <a:srgbClr val="E3DAF4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8325917" y="4629912"/>
            <a:ext cx="713232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b="1" dirty="0">
                <a:solidFill>
                  <a:srgbClr val="8A82A3"/>
                </a:solidFill>
              </a:rPr>
              <a:t>Form</a:t>
            </a:r>
            <a:endParaRPr lang="en-US" sz="950" dirty="0"/>
          </a:p>
        </p:txBody>
      </p:sp>
      <p:sp>
        <p:nvSpPr>
          <p:cNvPr id="40" name="Text 38"/>
          <p:cNvSpPr txBox="1"/>
          <p:nvPr/>
        </p:nvSpPr>
        <p:spPr>
          <a:xfrm>
            <a:off x="9039149" y="4629912"/>
            <a:ext cx="2375306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000" dirty="0">
                <a:solidFill>
                  <a:srgbClr val="1B1430"/>
                </a:solidFill>
              </a:rPr>
              <a:t>Omnidirectional wheeled base + dual arms + head RGB-D camera</a:t>
            </a:r>
            <a:endParaRPr lang="en-US" sz="1000" dirty="0"/>
          </a:p>
        </p:txBody>
      </p:sp>
      <p:sp>
        <p:nvSpPr>
          <p:cNvPr id="41" name="Text 39"/>
          <p:cNvSpPr txBox="1"/>
          <p:nvPr/>
        </p:nvSpPr>
        <p:spPr>
          <a:xfrm>
            <a:off x="8325917" y="5056632"/>
            <a:ext cx="713232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b="1" dirty="0">
                <a:solidFill>
                  <a:srgbClr val="8A82A3"/>
                </a:solidFill>
              </a:rPr>
              <a:t>DoF</a:t>
            </a:r>
            <a:endParaRPr lang="en-US" sz="950" dirty="0"/>
          </a:p>
        </p:txBody>
      </p:sp>
      <p:sp>
        <p:nvSpPr>
          <p:cNvPr id="42" name="Text 40"/>
          <p:cNvSpPr txBox="1"/>
          <p:nvPr/>
        </p:nvSpPr>
        <p:spPr>
          <a:xfrm>
            <a:off x="9039149" y="5056632"/>
            <a:ext cx="2375306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000" dirty="0">
                <a:solidFill>
                  <a:srgbClr val="1B1430"/>
                </a:solidFill>
              </a:rPr>
              <a:t>6 per arm × 2 + gripper × 2; 3 base</a:t>
            </a:r>
            <a:endParaRPr lang="en-US" sz="1000" dirty="0"/>
          </a:p>
        </p:txBody>
      </p:sp>
      <p:sp>
        <p:nvSpPr>
          <p:cNvPr id="43" name="Text 41"/>
          <p:cNvSpPr txBox="1"/>
          <p:nvPr/>
        </p:nvSpPr>
        <p:spPr>
          <a:xfrm>
            <a:off x="8325917" y="5483352"/>
            <a:ext cx="713232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b="1" dirty="0">
                <a:solidFill>
                  <a:srgbClr val="8A82A3"/>
                </a:solidFill>
              </a:rPr>
              <a:t>Safety</a:t>
            </a:r>
            <a:endParaRPr lang="en-US" sz="950" dirty="0"/>
          </a:p>
        </p:txBody>
      </p:sp>
      <p:sp>
        <p:nvSpPr>
          <p:cNvPr id="44" name="Text 42"/>
          <p:cNvSpPr txBox="1"/>
          <p:nvPr/>
        </p:nvSpPr>
        <p:spPr>
          <a:xfrm>
            <a:off x="9039149" y="5483352"/>
            <a:ext cx="2375306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000" dirty="0">
                <a:solidFill>
                  <a:srgbClr val="1B1430"/>
                </a:solidFill>
              </a:rPr>
              <a:t>≤ 500 g per arm · ≤ 0.5 m/s · stop on collision</a:t>
            </a:r>
            <a:endParaRPr lang="en-US" sz="1000" dirty="0"/>
          </a:p>
        </p:txBody>
      </p:sp>
      <p:sp>
        <p:nvSpPr>
          <p:cNvPr id="45" name="Text 43"/>
          <p:cNvSpPr txBox="1"/>
          <p:nvPr/>
        </p:nvSpPr>
        <p:spPr>
          <a:xfrm>
            <a:off x="8325917" y="5910072"/>
            <a:ext cx="713232" cy="25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b="1" dirty="0">
                <a:solidFill>
                  <a:srgbClr val="8A82A3"/>
                </a:solidFill>
              </a:rPr>
              <a:t>Price</a:t>
            </a:r>
            <a:endParaRPr lang="en-US" sz="950" dirty="0"/>
          </a:p>
        </p:txBody>
      </p:sp>
      <p:sp>
        <p:nvSpPr>
          <p:cNvPr id="46" name="Text 44"/>
          <p:cNvSpPr txBox="1"/>
          <p:nvPr/>
        </p:nvSpPr>
        <p:spPr>
          <a:xfrm>
            <a:off x="9039149" y="5910072"/>
            <a:ext cx="2375306" cy="25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000" b="1" dirty="0">
                <a:solidFill>
                  <a:srgbClr val="A8731A"/>
                </a:solidFill>
              </a:rPr>
              <a:t>Under ¥20,000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altLang="en-US" sz="1100" b="1" spc="200" kern="0" dirty="0">
                <a:solidFill>
                  <a:srgbClr val="6B3FD4"/>
                </a:solidFill>
              </a:rPr>
              <a:t>06 · PRODUCTS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B1430"/>
                </a:solidFill>
              </a:rPr>
              <a:t>Products</a:t>
            </a:r>
            <a:endParaRPr lang="en-US" sz="2800" dirty="0"/>
          </a:p>
          <a:p>
            <a:pPr algn="l" indent="0" marL="0">
              <a:buNone/>
            </a:pPr>
            <a:r>
              <a:rPr lang="en-US" altLang="en-US" sz="1600" b="1" dirty="0">
                <a:solidFill>
                  <a:srgbClr val="6B3FD4"/>
                </a:solidFill>
              </a:rPr>
              <a:t>One brain, three bodies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617464"/>
            <a:ext cx="11094415" cy="655320"/>
          </a:xfrm>
          <a:prstGeom prst="roundRect">
            <a:avLst>
              <a:gd name="adj" fmla="val 11163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881116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617464"/>
            <a:ext cx="10317175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300" b="1" dirty="0">
                <a:solidFill>
                  <a:srgbClr val="1B1430"/>
                </a:solidFill>
              </a:rPr>
              <a:t>A ¥100-class A1 to get in the door, a ¥3,000-class Z1 in every home, Q1 under ¥20,000 for real manipulation; all three get stronger every month.</a:t>
            </a:r>
            <a:endParaRPr lang="en-US" sz="1300" dirty="0"/>
          </a:p>
        </p:txBody>
      </p:sp>
      <p:pic>
        <p:nvPicPr>
          <p:cNvPr id="7" name="Image 0" descr="Product plan · from desktop companion to home robot (all prices are targets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7360"/>
            <a:ext cx="5943600" cy="29718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48640" y="4764024"/>
            <a:ext cx="5943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dirty="0">
                <a:solidFill>
                  <a:srgbClr val="8A82A3"/>
                </a:solidFill>
              </a:rPr>
              <a:t>Product plan · from desktop companion to home robot (all prices are targets)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6812280" y="1737360"/>
            <a:ext cx="4830775" cy="1014984"/>
          </a:xfrm>
          <a:prstGeom prst="roundRect">
            <a:avLst>
              <a:gd name="adj" fmla="val 9009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995160" y="1961388"/>
            <a:ext cx="566928" cy="566928"/>
          </a:xfrm>
          <a:prstGeom prst="ellipse">
            <a:avLst>
              <a:gd name="adj" fmla="val 50000"/>
            </a:avLst>
          </a:prstGeom>
          <a:solidFill>
            <a:srgbClr val="A084F0"/>
          </a:solidFill>
          <a:ln w="9525">
            <a:solidFill>
              <a:srgbClr val="A084F0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995160" y="196138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800" b="1" dirty="0">
                <a:solidFill>
                  <a:srgbClr val="FFFFFF"/>
                </a:solidFill>
              </a:rPr>
              <a:t>B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10669585" y="1892808"/>
            <a:ext cx="790590" cy="237744"/>
          </a:xfrm>
          <a:prstGeom prst="roundRect">
            <a:avLst>
              <a:gd name="adj" fmla="val 50000"/>
            </a:avLst>
          </a:prstGeom>
          <a:solidFill>
            <a:srgbClr val="F1ECFD"/>
          </a:solidFill>
          <a:ln w="9525">
            <a:solidFill>
              <a:srgbClr val="F1ECFD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10669585" y="1892808"/>
            <a:ext cx="79059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900" b="1" dirty="0">
                <a:solidFill>
                  <a:srgbClr val="6B3FD4"/>
                </a:solidFill>
              </a:rPr>
              <a:t>In-house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7726680" y="1865376"/>
            <a:ext cx="280574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400" b="1" dirty="0">
                <a:solidFill>
                  <a:srgbClr val="1B1430"/>
                </a:solidFill>
              </a:rPr>
              <a:t>World model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7726680" y="2194560"/>
            <a:ext cx="3733495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050" dirty="0">
                <a:solidFill>
                  <a:srgbClr val="5A5177"/>
                </a:solidFill>
              </a:rPr>
              <a:t>corrector · evaluator · data engine, shared by all three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12280" y="2862072"/>
            <a:ext cx="4830775" cy="1014984"/>
          </a:xfrm>
          <a:prstGeom prst="roundRect">
            <a:avLst>
              <a:gd name="adj" fmla="val 9009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6995160" y="3086100"/>
            <a:ext cx="566928" cy="566928"/>
          </a:xfrm>
          <a:prstGeom prst="ellipse">
            <a:avLst>
              <a:gd name="adj" fmla="val 50000"/>
            </a:avLst>
          </a:prstGeom>
          <a:solidFill>
            <a:srgbClr val="5B8FE3"/>
          </a:solidFill>
          <a:ln w="9525">
            <a:solidFill>
              <a:srgbClr val="5B8FE3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995160" y="30861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800" b="1" dirty="0">
                <a:solidFill>
                  <a:srgbClr val="FFFFFF"/>
                </a:solidFill>
              </a:rPr>
              <a:t>S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10418856" y="3017520"/>
            <a:ext cx="1041319" cy="237744"/>
          </a:xfrm>
          <a:prstGeom prst="roundRect">
            <a:avLst>
              <a:gd name="adj" fmla="val 50000"/>
            </a:avLst>
          </a:prstGeom>
          <a:solidFill>
            <a:srgbClr val="E8F0FC"/>
          </a:solidFill>
          <a:ln w="9525">
            <a:solidFill>
              <a:srgbClr val="E8F0FC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10418856" y="3017520"/>
            <a:ext cx="104131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900" b="1" dirty="0">
                <a:solidFill>
                  <a:srgbClr val="2F6FC4"/>
                </a:solidFill>
              </a:rPr>
              <a:t>In-house core</a:t>
            </a:r>
            <a:endParaRPr lang="en-US" sz="900" dirty="0"/>
          </a:p>
        </p:txBody>
      </p:sp>
      <p:sp>
        <p:nvSpPr>
          <p:cNvPr id="21" name="Text 18"/>
          <p:cNvSpPr txBox="1"/>
          <p:nvPr/>
        </p:nvSpPr>
        <p:spPr>
          <a:xfrm>
            <a:off x="7726680" y="2990088"/>
            <a:ext cx="25550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400" b="1" dirty="0">
                <a:solidFill>
                  <a:srgbClr val="1B1430"/>
                </a:solidFill>
              </a:rPr>
              <a:t>Skills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7726680" y="3319272"/>
            <a:ext cx="3733495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050" dirty="0">
                <a:solidFill>
                  <a:srgbClr val="5A5177"/>
                </a:solidFill>
              </a:rPr>
              <a:t>gait · motion imitation · teleoperation · lessons; iterated automatically by the RSI platform, monthly OTA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6812280" y="3986784"/>
            <a:ext cx="4830775" cy="1014984"/>
          </a:xfrm>
          <a:prstGeom prst="roundRect">
            <a:avLst>
              <a:gd name="adj" fmla="val 9009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6995160" y="4210812"/>
            <a:ext cx="566928" cy="566928"/>
          </a:xfrm>
          <a:prstGeom prst="ellipse">
            <a:avLst>
              <a:gd name="adj" fmla="val 50000"/>
            </a:avLst>
          </a:prstGeom>
          <a:solidFill>
            <a:srgbClr val="F2B84B"/>
          </a:solidFill>
          <a:ln w="9525">
            <a:solidFill>
              <a:srgbClr val="F2B84B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6995160" y="421081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800" b="1" dirty="0">
                <a:solidFill>
                  <a:srgbClr val="FFFFFF"/>
                </a:solidFill>
              </a:rPr>
              <a:t>H</a:t>
            </a:r>
            <a:endParaRPr lang="en-US" sz="1800" dirty="0"/>
          </a:p>
        </p:txBody>
      </p:sp>
      <p:sp>
        <p:nvSpPr>
          <p:cNvPr id="26" name="Shape 23"/>
          <p:cNvSpPr/>
          <p:nvPr/>
        </p:nvSpPr>
        <p:spPr>
          <a:xfrm>
            <a:off x="10168128" y="4142232"/>
            <a:ext cx="1292047" cy="237744"/>
          </a:xfrm>
          <a:prstGeom prst="roundRect">
            <a:avLst>
              <a:gd name="adj" fmla="val 50000"/>
            </a:avLst>
          </a:prstGeom>
          <a:solidFill>
            <a:srgbClr val="FDF4E1"/>
          </a:solidFill>
          <a:ln w="9525">
            <a:solidFill>
              <a:srgbClr val="FDF4E1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10168128" y="4142232"/>
            <a:ext cx="129204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900" b="1" dirty="0">
                <a:solidFill>
                  <a:srgbClr val="A8731A"/>
                </a:solidFill>
              </a:rPr>
              <a:t>Open-source + ours</a:t>
            </a:r>
            <a:endParaRPr lang="en-US" sz="900" dirty="0"/>
          </a:p>
        </p:txBody>
      </p:sp>
      <p:sp>
        <p:nvSpPr>
          <p:cNvPr id="28" name="Text 25"/>
          <p:cNvSpPr txBox="1"/>
          <p:nvPr/>
        </p:nvSpPr>
        <p:spPr>
          <a:xfrm>
            <a:off x="7726680" y="411480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400" b="1" dirty="0">
                <a:solidFill>
                  <a:srgbClr val="1B1430"/>
                </a:solidFill>
              </a:rPr>
              <a:t>Hardware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7726680" y="4443984"/>
            <a:ext cx="3733495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050" dirty="0">
                <a:solidFill>
                  <a:srgbClr val="5A5177"/>
                </a:solidFill>
              </a:rPr>
              <a:t>built on mature open-source platforms; industrial design, child safety and production engineering are ours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548640" y="5129784"/>
            <a:ext cx="11094415" cy="341376"/>
          </a:xfrm>
          <a:prstGeom prst="roundRect">
            <a:avLst>
              <a:gd name="adj" fmla="val 21429"/>
            </a:avLst>
          </a:prstGeom>
          <a:solidFill>
            <a:srgbClr val="F0EBFA"/>
          </a:solidFill>
          <a:ln w="9525">
            <a:solidFill>
              <a:srgbClr val="E3DAF4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777240" y="5129784"/>
            <a:ext cx="10637215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150" dirty="0">
                <a:solidFill>
                  <a:srgbClr val="1B1430"/>
                </a:solidFill>
              </a:rPr>
              <a:t>A third robot is already in internal tests: a general-purpose home-scenario robot, trialled in home scenes built into our office. It is phase 3.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altLang="en-US" sz="1100" b="1" spc="200" kern="0" dirty="0">
                <a:solidFill>
                  <a:srgbClr val="6B3FD4"/>
                </a:solidFill>
              </a:rPr>
              <a:t>07 · RSI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B1430"/>
                </a:solidFill>
              </a:rPr>
              <a:t>The RSI platform</a:t>
            </a:r>
            <a:endParaRPr lang="en-US" sz="2800" dirty="0"/>
          </a:p>
          <a:p>
            <a:pPr algn="l" indent="0" marL="0">
              <a:buNone/>
            </a:pPr>
            <a:r>
              <a:rPr lang="en-US" altLang="en-US" sz="1600" b="1" dirty="0">
                <a:solidFill>
                  <a:srgbClr val="6B3FD4"/>
                </a:solidFill>
              </a:rPr>
              <a:t>Software and hardware in one self-improving loop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19072"/>
            <a:ext cx="11094415" cy="641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150" dirty="0">
                <a:solidFill>
                  <a:srgbClr val="1B1430"/>
                </a:solidFill>
              </a:rPr>
              <a:t>RSI — recursive self-improvement: train → evaluate → real-robot regression → release → real-robot data back → train again, the whole chain already wired together, with people setting only the goal and the safety limits; within 6 months the first feature, inference speed, iterates fully automatically, while the rest is still launched by hand. This is our core edge.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48640" y="2715514"/>
            <a:ext cx="3545738" cy="144780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047482" y="2907538"/>
            <a:ext cx="845729" cy="237744"/>
          </a:xfrm>
          <a:prstGeom prst="roundRect">
            <a:avLst>
              <a:gd name="adj" fmla="val 50000"/>
            </a:avLst>
          </a:prstGeom>
          <a:solidFill>
            <a:srgbClr val="F1ECFD"/>
          </a:solidFill>
          <a:ln w="9525">
            <a:solidFill>
              <a:srgbClr val="F1ECF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047482" y="2907538"/>
            <a:ext cx="8457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900" b="1" dirty="0">
                <a:solidFill>
                  <a:srgbClr val="6B3FD4"/>
                </a:solidFill>
              </a:rPr>
              <a:t>Core edge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2880106"/>
            <a:ext cx="218794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400" b="1" dirty="0">
                <a:solidFill>
                  <a:srgbClr val="1B1430"/>
                </a:solidFill>
              </a:rPr>
              <a:t>Software × hardware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3264154"/>
            <a:ext cx="314340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100" dirty="0">
                <a:solidFill>
                  <a:srgbClr val="5A5177"/>
                </a:solidFill>
              </a:rPr>
              <a:t>One platform drives both the model pipeline and the robot itself: teleoperation, capture, real-robot regression and monthly OTA all sit inside the loop. Simulation alone, or hardware alone, cannot close it.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322978" y="2715514"/>
            <a:ext cx="3545738" cy="144780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7095683" y="2907538"/>
            <a:ext cx="571866" cy="237744"/>
          </a:xfrm>
          <a:prstGeom prst="roundRect">
            <a:avLst>
              <a:gd name="adj" fmla="val 50000"/>
            </a:avLst>
          </a:prstGeom>
          <a:solidFill>
            <a:srgbClr val="E8F0FC"/>
          </a:solidFill>
          <a:ln w="9525">
            <a:solidFill>
              <a:srgbClr val="E8F0F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095683" y="2907538"/>
            <a:ext cx="57186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900" b="1" dirty="0">
                <a:solidFill>
                  <a:srgbClr val="2F6FC4"/>
                </a:solidFill>
              </a:rPr>
              <a:t>Live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4524146" y="2880106"/>
            <a:ext cx="246180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400" b="1" dirty="0">
                <a:solidFill>
                  <a:srgbClr val="1B1430"/>
                </a:solidFill>
              </a:rPr>
              <a:t>Working prototypes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524146" y="3264154"/>
            <a:ext cx="314340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100" dirty="0">
                <a:solidFill>
                  <a:srgbClr val="5A5177"/>
                </a:solidFill>
              </a:rPr>
              <a:t>The interactive operation platform (teleop · capture · inference) and the SuperAgent five-agent experiment loop are live and wired to Z1 RL.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097317" y="2715514"/>
            <a:ext cx="3545738" cy="144780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10204521" y="2907538"/>
            <a:ext cx="1237366" cy="237744"/>
          </a:xfrm>
          <a:prstGeom prst="roundRect">
            <a:avLst>
              <a:gd name="adj" fmla="val 50000"/>
            </a:avLst>
          </a:prstGeom>
          <a:solidFill>
            <a:srgbClr val="FDF4E1"/>
          </a:solidFill>
          <a:ln w="9525">
            <a:solidFill>
              <a:srgbClr val="FDF4E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204521" y="2907538"/>
            <a:ext cx="123736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900" b="1" dirty="0">
                <a:solidFill>
                  <a:srgbClr val="A8731A"/>
                </a:solidFill>
              </a:rPr>
              <a:t>Faster each round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98485" y="2880106"/>
            <a:ext cx="17963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400" b="1" dirty="0">
                <a:solidFill>
                  <a:srgbClr val="1B1430"/>
                </a:solidFill>
              </a:rPr>
              <a:t>Compounding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8298485" y="3264154"/>
            <a:ext cx="314340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100" dirty="0">
                <a:solidFill>
                  <a:srgbClr val="5A5177"/>
                </a:solidFill>
              </a:rPr>
              <a:t>Every round adds data and skills; cycle time is the compounding rate. In 6 months, inference speed iterates fully automatically.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4609973"/>
            <a:ext cx="1620469" cy="676656"/>
          </a:xfrm>
          <a:prstGeom prst="roundRect">
            <a:avLst>
              <a:gd name="adj" fmla="val 10811"/>
            </a:avLst>
          </a:prstGeom>
          <a:solidFill>
            <a:srgbClr val="FDF4E1"/>
          </a:solidFill>
          <a:ln w="19050">
            <a:solidFill>
              <a:srgbClr val="F2B84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03504" y="4609973"/>
            <a:ext cx="1510741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altLang="en-US" sz="1100" b="1" dirty="0">
                <a:solidFill>
                  <a:srgbClr val="1B1430"/>
                </a:solidFill>
              </a:rPr>
              <a:t>Goals &amp; safety</a:t>
            </a:r>
            <a:endParaRPr lang="en-US" sz="12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altLang="en-US" sz="950" b="1" dirty="0">
                <a:solidFill>
                  <a:srgbClr val="A8731A"/>
                </a:solidFill>
              </a:rPr>
              <a:t>human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205685" y="4948301"/>
            <a:ext cx="201168" cy="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2443429" y="4609973"/>
            <a:ext cx="1620469" cy="676656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 w="9525">
            <a:solidFill>
              <a:srgbClr val="CFC3E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2498293" y="4609973"/>
            <a:ext cx="1510741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altLang="en-US" sz="1100" b="1" dirty="0">
                <a:solidFill>
                  <a:srgbClr val="1B1430"/>
                </a:solidFill>
              </a:rPr>
              <a:t>Task &amp; data</a:t>
            </a:r>
            <a:endParaRPr lang="en-US" sz="12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altLang="en-US" sz="950" b="1" dirty="0">
                <a:solidFill>
                  <a:srgbClr val="6B3FD4"/>
                </a:solidFill>
              </a:rPr>
              <a:t>auto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100474" y="4948301"/>
            <a:ext cx="201168" cy="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4338218" y="4609973"/>
            <a:ext cx="1620469" cy="676656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 w="9525">
            <a:solidFill>
              <a:srgbClr val="CFC3E9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393082" y="4609973"/>
            <a:ext cx="1510741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altLang="en-US" sz="1100" b="1" dirty="0">
                <a:solidFill>
                  <a:srgbClr val="1B1430"/>
                </a:solidFill>
              </a:rPr>
              <a:t>Training</a:t>
            </a:r>
            <a:endParaRPr lang="en-US" sz="12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altLang="en-US" sz="950" b="1" dirty="0">
                <a:solidFill>
                  <a:srgbClr val="6B3FD4"/>
                </a:solidFill>
              </a:rPr>
              <a:t>auto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5995264" y="4948301"/>
            <a:ext cx="201168" cy="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  <a:tailEnd type="triangle"/>
          </a:ln>
        </p:spPr>
      </p:sp>
      <p:sp>
        <p:nvSpPr>
          <p:cNvPr id="29" name="Shape 27"/>
          <p:cNvSpPr/>
          <p:nvPr/>
        </p:nvSpPr>
        <p:spPr>
          <a:xfrm>
            <a:off x="6233008" y="4609973"/>
            <a:ext cx="1620469" cy="676656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 w="9525">
            <a:solidFill>
              <a:srgbClr val="CFC3E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287872" y="4609973"/>
            <a:ext cx="1510741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altLang="en-US" sz="1100" b="1" dirty="0">
                <a:solidFill>
                  <a:srgbClr val="1B1430"/>
                </a:solidFill>
              </a:rPr>
              <a:t>World-model eval</a:t>
            </a:r>
            <a:endParaRPr lang="en-US" sz="12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altLang="en-US" sz="950" b="1" dirty="0">
                <a:solidFill>
                  <a:srgbClr val="6B3FD4"/>
                </a:solidFill>
              </a:rPr>
              <a:t>auto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7890053" y="4948301"/>
            <a:ext cx="201168" cy="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  <a:tailEnd type="triangle"/>
          </a:ln>
        </p:spPr>
      </p:sp>
      <p:sp>
        <p:nvSpPr>
          <p:cNvPr id="32" name="Shape 30"/>
          <p:cNvSpPr/>
          <p:nvPr/>
        </p:nvSpPr>
        <p:spPr>
          <a:xfrm>
            <a:off x="8127797" y="4609973"/>
            <a:ext cx="1620469" cy="676656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 w="9525">
            <a:solidFill>
              <a:srgbClr val="CFC3E9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182661" y="4609973"/>
            <a:ext cx="1510741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altLang="en-US" sz="1100" b="1" dirty="0">
                <a:solidFill>
                  <a:srgbClr val="1B1430"/>
                </a:solidFill>
              </a:rPr>
              <a:t>Real-robot regression</a:t>
            </a:r>
            <a:endParaRPr lang="en-US" sz="12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altLang="en-US" sz="950" b="1" dirty="0">
                <a:solidFill>
                  <a:srgbClr val="6B3FD4"/>
                </a:solidFill>
              </a:rPr>
              <a:t>auto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9784842" y="4948301"/>
            <a:ext cx="201168" cy="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  <a:tailEnd type="triangle"/>
          </a:ln>
        </p:spPr>
      </p:sp>
      <p:sp>
        <p:nvSpPr>
          <p:cNvPr id="35" name="Shape 33"/>
          <p:cNvSpPr/>
          <p:nvPr/>
        </p:nvSpPr>
        <p:spPr>
          <a:xfrm>
            <a:off x="10022586" y="4609973"/>
            <a:ext cx="1620469" cy="676656"/>
          </a:xfrm>
          <a:prstGeom prst="roundRect">
            <a:avLst>
              <a:gd name="adj" fmla="val 10811"/>
            </a:avLst>
          </a:prstGeom>
          <a:solidFill>
            <a:srgbClr val="FDF4E1"/>
          </a:solidFill>
          <a:ln w="19050">
            <a:solidFill>
              <a:srgbClr val="F2B84B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10077450" y="4609973"/>
            <a:ext cx="1510741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altLang="en-US" sz="1100" b="1" dirty="0">
                <a:solidFill>
                  <a:srgbClr val="1B1430"/>
                </a:solidFill>
              </a:rPr>
              <a:t>Approval &amp; OTA</a:t>
            </a:r>
            <a:endParaRPr lang="en-US" sz="12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altLang="en-US" sz="950" b="1" dirty="0">
                <a:solidFill>
                  <a:srgbClr val="A8731A"/>
                </a:solidFill>
              </a:rPr>
              <a:t>human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10832821" y="5304917"/>
            <a:ext cx="0" cy="256032"/>
          </a:xfrm>
          <a:prstGeom prst="line">
            <a:avLst/>
          </a:prstGeom>
          <a:noFill/>
          <a:ln w="15875">
            <a:solidFill>
              <a:srgbClr val="A084F0"/>
            </a:solidFill>
            <a:prstDash val="dash"/>
          </a:ln>
        </p:spPr>
      </p:sp>
      <p:sp>
        <p:nvSpPr>
          <p:cNvPr id="38" name="Shape 36"/>
          <p:cNvSpPr/>
          <p:nvPr/>
        </p:nvSpPr>
        <p:spPr>
          <a:xfrm flipH="1">
            <a:off x="1358875" y="5560949"/>
            <a:ext cx="9473946" cy="0"/>
          </a:xfrm>
          <a:prstGeom prst="line">
            <a:avLst/>
          </a:prstGeom>
          <a:noFill/>
          <a:ln w="15875">
            <a:solidFill>
              <a:srgbClr val="A084F0"/>
            </a:solidFill>
            <a:prstDash val="dash"/>
          </a:ln>
        </p:spPr>
      </p:sp>
      <p:sp>
        <p:nvSpPr>
          <p:cNvPr id="39" name="Shape 37"/>
          <p:cNvSpPr/>
          <p:nvPr/>
        </p:nvSpPr>
        <p:spPr>
          <a:xfrm flipV="1">
            <a:off x="1358875" y="5314061"/>
            <a:ext cx="0" cy="246888"/>
          </a:xfrm>
          <a:prstGeom prst="line">
            <a:avLst/>
          </a:prstGeom>
          <a:noFill/>
          <a:ln w="15875">
            <a:solidFill>
              <a:srgbClr val="A084F0"/>
            </a:solidFill>
            <a:prstDash val="dash"/>
            <a:tailEnd type="triangle"/>
          </a:ln>
        </p:spPr>
      </p:sp>
      <p:sp>
        <p:nvSpPr>
          <p:cNvPr id="40" name="Shape 38"/>
          <p:cNvSpPr/>
          <p:nvPr/>
        </p:nvSpPr>
        <p:spPr>
          <a:xfrm>
            <a:off x="4887925" y="5423789"/>
            <a:ext cx="2415845" cy="274320"/>
          </a:xfrm>
          <a:prstGeom prst="roundRect">
            <a:avLst>
              <a:gd name="adj" fmla="val 50000"/>
            </a:avLst>
          </a:prstGeom>
          <a:solidFill>
            <a:srgbClr val="F7F5FC"/>
          </a:solidFill>
          <a:ln w="9525">
            <a:solidFill>
              <a:srgbClr val="F7F5FC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4887925" y="5423789"/>
            <a:ext cx="241584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000" b="1" dirty="0">
                <a:solidFill>
                  <a:srgbClr val="6B3FD4"/>
                </a:solidFill>
              </a:rPr>
              <a:t>Real-robot data flows back → next round</a:t>
            </a:r>
            <a:endParaRPr lang="en-US" sz="1000" dirty="0"/>
          </a:p>
        </p:txBody>
      </p:sp>
      <p:sp>
        <p:nvSpPr>
          <p:cNvPr id="42" name="Text 40"/>
          <p:cNvSpPr txBox="1"/>
          <p:nvPr/>
        </p:nvSpPr>
        <p:spPr>
          <a:xfrm>
            <a:off x="548640" y="5780405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950" dirty="0">
                <a:solidFill>
                  <a:srgbClr val="8A82A3"/>
                </a:solidFill>
              </a:rPr>
              <a:t>Inside one RSI round: amber is human, everything else is automatic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altLang="en-US" sz="1100" b="1" spc="200" kern="0" dirty="0">
                <a:solidFill>
                  <a:srgbClr val="6B3FD4"/>
                </a:solidFill>
              </a:rPr>
              <a:t>07 · RSI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B1430"/>
                </a:solidFill>
              </a:rPr>
              <a:t>The RSI platform</a:t>
            </a:r>
            <a:endParaRPr lang="en-US" sz="2800" dirty="0"/>
          </a:p>
          <a:p>
            <a:pPr algn="l" indent="0" marL="0">
              <a:buNone/>
            </a:pPr>
            <a:r>
              <a:rPr lang="en-US" altLang="en-US" sz="1600" b="1" dirty="0">
                <a:solidFill>
                  <a:srgbClr val="6B3FD4"/>
                </a:solidFill>
              </a:rPr>
              <a:t>Self-evolution · world-model loop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760720"/>
            <a:ext cx="11094415" cy="512064"/>
          </a:xfrm>
          <a:prstGeom prst="roundRect">
            <a:avLst>
              <a:gd name="adj" fmla="val 14286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952744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760720"/>
            <a:ext cx="103171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300" b="1" dirty="0">
                <a:solidFill>
                  <a:srgbClr val="1B1430"/>
                </a:solidFill>
              </a:rPr>
              <a:t>RSI compresses train–evaluate–real robot–data into one loop that runs by itself: iteration speed is the moat, and it gets faster every round.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947672" y="2359152"/>
            <a:ext cx="2596896" cy="2596896"/>
          </a:xfrm>
          <a:prstGeom prst="ellipse">
            <a:avLst/>
          </a:prstGeom>
          <a:solidFill>
            <a:srgbClr val="F7F5FC">
              <a:alpha val="0"/>
            </a:srgbClr>
          </a:solidFill>
          <a:ln w="28575">
            <a:solidFill>
              <a:srgbClr val="CFC3E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459736" y="2871216"/>
            <a:ext cx="1572768" cy="1572768"/>
          </a:xfrm>
          <a:prstGeom prst="ellipse">
            <a:avLst/>
          </a:prstGeom>
          <a:solidFill>
            <a:srgbClr val="F1ECFD"/>
          </a:solidFill>
          <a:ln w="15875">
            <a:solidFill>
              <a:srgbClr val="A084F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59736" y="2871216"/>
            <a:ext cx="1572768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altLang="en-US" sz="1400" b="1" dirty="0">
                <a:solidFill>
                  <a:srgbClr val="6B3FD4"/>
                </a:solidFill>
              </a:rPr>
              <a:t>Self-evolution</a:t>
            </a:r>
            <a:endParaRPr lang="en-US" sz="12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altLang="en-US" sz="1000" dirty="0">
                <a:solidFill>
                  <a:srgbClr val="5A5177"/>
                </a:solidFill>
              </a:rPr>
              <a:t>world-model loop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026664" y="2139696"/>
            <a:ext cx="438912" cy="438912"/>
          </a:xfrm>
          <a:prstGeom prst="ellipse">
            <a:avLst>
              <a:gd name="adj" fmla="val 50000"/>
            </a:avLst>
          </a:prstGeom>
          <a:solidFill>
            <a:srgbClr val="A084F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026664" y="213969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2468880" y="1591056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altLang="en-US" sz="1100" b="1" dirty="0">
                <a:solidFill>
                  <a:srgbClr val="1B1430"/>
                </a:solidFill>
              </a:rPr>
              <a:t>Use at home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151153" y="2788920"/>
            <a:ext cx="438912" cy="438912"/>
          </a:xfrm>
          <a:prstGeom prst="ellipse">
            <a:avLst>
              <a:gd name="adj" fmla="val 50000"/>
            </a:avLst>
          </a:prstGeom>
          <a:solidFill>
            <a:srgbClr val="D879C8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151153" y="27889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681505" y="2779776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altLang="en-US" sz="1100" b="1" dirty="0">
                <a:solidFill>
                  <a:srgbClr val="1B1430"/>
                </a:solidFill>
              </a:rPr>
              <a:t>Data flows back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151153" y="4087368"/>
            <a:ext cx="438912" cy="438912"/>
          </a:xfrm>
          <a:prstGeom prst="ellipse">
            <a:avLst>
              <a:gd name="adj" fmla="val 50000"/>
            </a:avLst>
          </a:prstGeom>
          <a:solidFill>
            <a:srgbClr val="5B8FE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151153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4681505" y="4078224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altLang="en-US" sz="1100" b="1" dirty="0">
                <a:solidFill>
                  <a:srgbClr val="1B1430"/>
                </a:solidFill>
              </a:rPr>
              <a:t>Model correction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026664" y="4736592"/>
            <a:ext cx="438912" cy="438912"/>
          </a:xfrm>
          <a:prstGeom prst="ellipse">
            <a:avLst>
              <a:gd name="adj" fmla="val 50000"/>
            </a:avLst>
          </a:prstGeom>
          <a:solidFill>
            <a:srgbClr val="F2B84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026664" y="473659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200" b="1" dirty="0">
                <a:solidFill>
                  <a:srgbClr val="1B1430"/>
                </a:solidFill>
              </a:rPr>
              <a:t>4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2468880" y="5266944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altLang="en-US" sz="1100" b="1" dirty="0">
                <a:solidFill>
                  <a:srgbClr val="1B1430"/>
                </a:solidFill>
              </a:rPr>
              <a:t>Auto experiments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902175" y="4087368"/>
            <a:ext cx="438912" cy="438912"/>
          </a:xfrm>
          <a:prstGeom prst="ellipse">
            <a:avLst>
              <a:gd name="adj" fmla="val 50000"/>
            </a:avLst>
          </a:prstGeom>
          <a:solidFill>
            <a:srgbClr val="A084F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1902175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256255" y="4078224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altLang="en-US" sz="1100" b="1" dirty="0">
                <a:solidFill>
                  <a:srgbClr val="1B1430"/>
                </a:solidFill>
              </a:rPr>
              <a:t>Monthly OTA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1902175" y="2788920"/>
            <a:ext cx="438912" cy="438912"/>
          </a:xfrm>
          <a:prstGeom prst="ellipse">
            <a:avLst>
              <a:gd name="adj" fmla="val 50000"/>
            </a:avLst>
          </a:prstGeom>
          <a:solidFill>
            <a:srgbClr val="F2B84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1902175" y="27889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200" b="1" dirty="0">
                <a:solidFill>
                  <a:srgbClr val="1B1430"/>
                </a:solidFill>
              </a:rPr>
              <a:t>6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256255" y="2779776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altLang="en-US" sz="1100" b="1" dirty="0">
                <a:solidFill>
                  <a:srgbClr val="1B1430"/>
                </a:solidFill>
              </a:rPr>
              <a:t>More homes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080760" y="1737360"/>
            <a:ext cx="1732178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9" name="Text 27"/>
          <p:cNvSpPr txBox="1"/>
          <p:nvPr/>
        </p:nvSpPr>
        <p:spPr>
          <a:xfrm>
            <a:off x="6245352" y="1847088"/>
            <a:ext cx="145785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2200" b="1" dirty="0">
                <a:solidFill>
                  <a:srgbClr val="6B3FD4"/>
                </a:solidFill>
              </a:rPr>
              <a:t>1 feature</a:t>
            </a:r>
            <a:endParaRPr lang="en-US" sz="2200" dirty="0"/>
          </a:p>
        </p:txBody>
      </p:sp>
      <p:sp>
        <p:nvSpPr>
          <p:cNvPr id="30" name="Text 28"/>
          <p:cNvSpPr txBox="1"/>
          <p:nvPr/>
        </p:nvSpPr>
        <p:spPr>
          <a:xfrm>
            <a:off x="6245352" y="2286000"/>
            <a:ext cx="145785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altLang="en-US" sz="950" dirty="0">
                <a:solidFill>
                  <a:srgbClr val="5A5177"/>
                </a:solidFill>
              </a:rPr>
              <a:t>inference speed on full auto (6-month target)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7995818" y="1737360"/>
            <a:ext cx="1732178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32" name="Text 30"/>
          <p:cNvSpPr txBox="1"/>
          <p:nvPr/>
        </p:nvSpPr>
        <p:spPr>
          <a:xfrm>
            <a:off x="8160410" y="1847088"/>
            <a:ext cx="145785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2200" b="1" dirty="0">
                <a:solidFill>
                  <a:srgbClr val="6B3FD4"/>
                </a:solidFill>
              </a:rPr>
              <a:t>2,000+</a:t>
            </a:r>
            <a:endParaRPr lang="en-US" sz="2200" dirty="0"/>
          </a:p>
        </p:txBody>
      </p:sp>
      <p:sp>
        <p:nvSpPr>
          <p:cNvPr id="33" name="Text 31"/>
          <p:cNvSpPr txBox="1"/>
          <p:nvPr/>
        </p:nvSpPr>
        <p:spPr>
          <a:xfrm>
            <a:off x="8160410" y="2286000"/>
            <a:ext cx="145785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altLang="en-US" sz="950" dirty="0">
                <a:solidFill>
                  <a:srgbClr val="5A5177"/>
                </a:solidFill>
              </a:rPr>
              <a:t>auto experiments / week (12-month target)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9910877" y="1737360"/>
            <a:ext cx="1732178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35" name="Text 33"/>
          <p:cNvSpPr txBox="1"/>
          <p:nvPr/>
        </p:nvSpPr>
        <p:spPr>
          <a:xfrm>
            <a:off x="10075469" y="1847088"/>
            <a:ext cx="145785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2200" b="1" dirty="0">
                <a:solidFill>
                  <a:srgbClr val="6B3FD4"/>
                </a:solidFill>
              </a:rPr>
              <a:t>1/mo</a:t>
            </a:r>
            <a:endParaRPr lang="en-US" sz="2200" dirty="0"/>
          </a:p>
        </p:txBody>
      </p:sp>
      <p:sp>
        <p:nvSpPr>
          <p:cNvPr id="36" name="Text 34"/>
          <p:cNvSpPr txBox="1"/>
          <p:nvPr/>
        </p:nvSpPr>
        <p:spPr>
          <a:xfrm>
            <a:off x="10075469" y="2286000"/>
            <a:ext cx="145785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altLang="en-US" sz="950" dirty="0">
                <a:solidFill>
                  <a:srgbClr val="5A5177"/>
                </a:solidFill>
              </a:rPr>
              <a:t>OTA cadence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6071616" y="3303686"/>
            <a:ext cx="2685136" cy="1256467"/>
          </a:xfrm>
          <a:prstGeom prst="rect">
            <a:avLst/>
          </a:prstGeom>
          <a:solidFill>
            <a:srgbClr val="FFFFFF"/>
          </a:solidFill>
          <a:ln w="9525">
            <a:solidFill>
              <a:srgbClr val="CFC3E9"/>
            </a:solidFill>
            <a:prstDash val="solid"/>
          </a:ln>
        </p:spPr>
      </p:sp>
      <p:pic>
        <p:nvPicPr>
          <p:cNvPr id="38" name="Image 0" descr="SuperAgent · model deployment and rollback (prototype live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3312830"/>
            <a:ext cx="2666848" cy="1238179"/>
          </a:xfrm>
          <a:prstGeom prst="rect">
            <a:avLst/>
          </a:prstGeom>
        </p:spPr>
      </p:pic>
      <p:sp>
        <p:nvSpPr>
          <p:cNvPr id="39" name="Shape 36"/>
          <p:cNvSpPr/>
          <p:nvPr/>
        </p:nvSpPr>
        <p:spPr>
          <a:xfrm>
            <a:off x="8967064" y="3303686"/>
            <a:ext cx="2685136" cy="1199321"/>
          </a:xfrm>
          <a:prstGeom prst="rect">
            <a:avLst/>
          </a:prstGeom>
          <a:solidFill>
            <a:srgbClr val="FFFFFF"/>
          </a:solidFill>
          <a:ln w="9525">
            <a:solidFill>
              <a:srgbClr val="CFC3E9"/>
            </a:solidFill>
            <a:prstDash val="solid"/>
          </a:ln>
        </p:spPr>
      </p:sp>
      <p:pic>
        <p:nvPicPr>
          <p:cNvPr id="40" name="Image 1" descr="Interactive operation platform · dual-arm teleoperation and capture (live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208" y="3312830"/>
            <a:ext cx="2666848" cy="1181033"/>
          </a:xfrm>
          <a:prstGeom prst="rect">
            <a:avLst/>
          </a:prstGeom>
        </p:spPr>
      </p:pic>
      <p:sp>
        <p:nvSpPr>
          <p:cNvPr id="41" name="Text 37"/>
          <p:cNvSpPr txBox="1"/>
          <p:nvPr/>
        </p:nvSpPr>
        <p:spPr>
          <a:xfrm>
            <a:off x="6080760" y="4624162"/>
            <a:ext cx="2666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altLang="en-US" sz="950" dirty="0">
                <a:solidFill>
                  <a:srgbClr val="8A82A3"/>
                </a:solidFill>
              </a:rPr>
              <a:t>SuperAgent · model deployment and rollback (prototype live)</a:t>
            </a:r>
            <a:endParaRPr lang="en-US" sz="950" dirty="0"/>
          </a:p>
        </p:txBody>
      </p:sp>
      <p:sp>
        <p:nvSpPr>
          <p:cNvPr id="42" name="Text 38"/>
          <p:cNvSpPr txBox="1"/>
          <p:nvPr/>
        </p:nvSpPr>
        <p:spPr>
          <a:xfrm>
            <a:off x="8976208" y="4624162"/>
            <a:ext cx="2666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altLang="en-US" sz="950" dirty="0">
                <a:solidFill>
                  <a:srgbClr val="8A82A3"/>
                </a:solidFill>
              </a:rPr>
              <a:t>Interactive operation platform · dual-arm teleoperation and capture (live)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altLang="en-US" sz="1100" b="1" spc="200" kern="0" dirty="0">
                <a:solidFill>
                  <a:srgbClr val="6B3FD4"/>
                </a:solidFill>
              </a:rPr>
              <a:t>08 · REAL-ROBOT DATA LOOP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B1430"/>
                </a:solidFill>
              </a:rPr>
              <a:t>Real-robot data loop</a:t>
            </a:r>
            <a:endParaRPr lang="en-US" sz="2800" dirty="0"/>
          </a:p>
          <a:p>
            <a:pPr algn="l" indent="0" marL="0">
              <a:buNone/>
            </a:pPr>
            <a:r>
              <a:rPr lang="en-US" altLang="en-US" sz="1600" b="1" dirty="0">
                <a:solidFill>
                  <a:srgbClr val="6B3FD4"/>
                </a:solidFill>
              </a:rPr>
              <a:t>Data factory + household network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760720"/>
            <a:ext cx="11094415" cy="512064"/>
          </a:xfrm>
          <a:prstGeom prst="roundRect">
            <a:avLst>
              <a:gd name="adj" fmla="val 14286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952744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760720"/>
            <a:ext cx="103171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300" b="1" dirty="0">
                <a:solidFill>
                  <a:srgbClr val="1B1430"/>
                </a:solidFill>
              </a:rPr>
              <a:t>The factory gives standards and scale; homes give the long tail and the truth. Whoever is in the home holds the data.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548640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763110" y="1938528"/>
            <a:ext cx="1043330" cy="246888"/>
          </a:xfrm>
          <a:prstGeom prst="roundRect">
            <a:avLst>
              <a:gd name="adj" fmla="val 50000"/>
            </a:avLst>
          </a:prstGeom>
          <a:solidFill>
            <a:srgbClr val="F1ECFD"/>
          </a:solidFill>
          <a:ln w="9525">
            <a:solidFill>
              <a:srgbClr val="F1ECF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763110" y="1938528"/>
            <a:ext cx="104333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950" b="1" dirty="0">
                <a:solidFill>
                  <a:srgbClr val="6B3FD4"/>
                </a:solidFill>
              </a:rPr>
              <a:t>gold standard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1901952"/>
            <a:ext cx="384871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500" b="1" dirty="0">
                <a:solidFill>
                  <a:srgbClr val="1B1430"/>
                </a:solidFill>
              </a:rPr>
              <a:t>Professional data factory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2340864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altLang="en-US" sz="1150" dirty="0">
                <a:solidFill>
                  <a:srgbClr val="1B1430"/>
                </a:solidFill>
              </a:rPr>
              <a:t>20 standardized stations, 2,000+ labeled episodes a day (success / failure / takeover)</a:t>
            </a:r>
            <a:endParaRPr lang="en-US" sz="1150" dirty="0"/>
          </a:p>
          <a:p>
            <a:pPr marL="177800" indent="-1778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altLang="en-US" sz="1150" dirty="0">
                <a:solidFill>
                  <a:srgbClr val="1B1430"/>
                </a:solidFill>
              </a:rPr>
              <a:t>The RSI platform decides what to collect: world-model evaluation and real-robot regression find weak spots → collection orders generated automatically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3749040"/>
            <a:ext cx="548640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802586" y="3950208"/>
            <a:ext cx="1003854" cy="246888"/>
          </a:xfrm>
          <a:prstGeom prst="roundRect">
            <a:avLst>
              <a:gd name="adj" fmla="val 50000"/>
            </a:avLst>
          </a:prstGeom>
          <a:solidFill>
            <a:srgbClr val="FDF4E1"/>
          </a:solidFill>
          <a:ln w="9525">
            <a:solidFill>
              <a:srgbClr val="FDF4E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802586" y="3950208"/>
            <a:ext cx="100385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950" b="1" dirty="0">
                <a:solidFill>
                  <a:srgbClr val="A8731A"/>
                </a:solidFill>
              </a:rPr>
              <a:t>real long tail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3913632"/>
            <a:ext cx="388818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500" b="1" dirty="0">
                <a:solidFill>
                  <a:srgbClr val="1B1430"/>
                </a:solidFill>
              </a:rPr>
              <a:t>Household network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4352544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altLang="en-US" sz="1150" b="1" dirty="0">
                <a:solidFill>
                  <a:srgbClr val="1B1430"/>
                </a:solidFill>
              </a:rPr>
              <a:t>A natural entry point:</a:t>
            </a:r>
            <a:r>
              <a:rPr lang="en-US" altLang="en-US" sz="1150" dirty="0">
                <a:solidFill>
                  <a:srgbClr val="1B1430"/>
                </a:solidFill>
              </a:rPr>
              <a:t> lessons run every day, so kids’ demonstrations and parents’ corrections come from normal use</a:t>
            </a:r>
            <a:endParaRPr lang="en-US" sz="1150" dirty="0"/>
          </a:p>
          <a:p>
            <a:pPr marL="177800" indent="-1778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altLang="en-US" sz="1150" b="1" dirty="0">
                <a:solidFill>
                  <a:srgbClr val="1B1430"/>
                </a:solidFill>
              </a:rPr>
              <a:t>Only in homes:</a:t>
            </a:r>
            <a:r>
              <a:rPr lang="en-US" altLang="en-US" sz="1150" dirty="0">
                <a:solidFill>
                  <a:srgbClr val="1B1430"/>
                </a:solidFill>
              </a:rPr>
              <a:t> parental consent · on-device de-identification · rewards only for data that enters training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309360" y="1737360"/>
            <a:ext cx="3178679" cy="1828800"/>
          </a:xfrm>
          <a:prstGeom prst="rect">
            <a:avLst/>
          </a:prstGeom>
          <a:solidFill>
            <a:srgbClr val="081923"/>
          </a:solidFill>
          <a:ln w="9525">
            <a:solidFill>
              <a:srgbClr val="081923"/>
            </a:solidFill>
            <a:prstDash val="solid"/>
          </a:ln>
        </p:spPr>
      </p:sp>
      <p:pic>
        <p:nvPicPr>
          <p:cNvPr id="18" name="Image 0" descr="Concept · people set the goal and the limits, RSI does the res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1857090"/>
            <a:ext cx="3178679" cy="158934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9670919" y="1737360"/>
            <a:ext cx="197213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000" dirty="0">
                <a:solidFill>
                  <a:srgbClr val="5A5177"/>
                </a:solidFill>
              </a:rPr>
              <a:t>Concept · people set the goal and the limits, RSI does the rest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6309360" y="3749040"/>
            <a:ext cx="3178679" cy="1828800"/>
          </a:xfrm>
          <a:prstGeom prst="rect">
            <a:avLst/>
          </a:prstGeom>
          <a:solidFill>
            <a:srgbClr val="081923"/>
          </a:solidFill>
          <a:ln w="9525">
            <a:solidFill>
              <a:srgbClr val="081923"/>
            </a:solidFill>
            <a:prstDash val="solid"/>
          </a:ln>
        </p:spPr>
      </p:sp>
      <p:pic>
        <p:nvPicPr>
          <p:cNvPr id="21" name="Image 1" descr="Experiment console · every run becomes a traceable improvemen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3749040"/>
            <a:ext cx="3178679" cy="1828800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9670919" y="3749040"/>
            <a:ext cx="197213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000" dirty="0">
                <a:solidFill>
                  <a:srgbClr val="5A5177"/>
                </a:solidFill>
              </a:rPr>
              <a:t>Experiment console · every run becomes a traceable improvement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altLang="en-US" sz="1100" b="1" spc="200" kern="0" dirty="0">
                <a:solidFill>
                  <a:srgbClr val="6B3FD4"/>
                </a:solidFill>
              </a:rPr>
              <a:t>09 · ROADMAP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B1430"/>
                </a:solidFill>
              </a:rPr>
              <a:t>Roadmap</a:t>
            </a:r>
            <a:endParaRPr lang="en-US" sz="2800" dirty="0"/>
          </a:p>
          <a:p>
            <a:pPr algn="l" indent="0" marL="0">
              <a:buNone/>
            </a:pPr>
            <a:r>
              <a:rPr lang="en-US" altLang="en-US" sz="1600" b="1" dirty="0">
                <a:solidFill>
                  <a:srgbClr val="6B3FD4"/>
                </a:solidFill>
              </a:rPr>
              <a:t>Three phases, from the flagship robot to a general-purpose home robot</a:t>
            </a:r>
            <a:endParaRPr lang="en-US" sz="28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94415" cy="914400"/>
        </p:xfrm>
        <a:graphic>
          <a:graphicData uri="http://schemas.openxmlformats.org/drawingml/2006/table">
            <a:tbl>
              <a:tblPr/>
              <a:tblGrid>
                <a:gridCol w="1783080"/>
                <a:gridCol w="3063240"/>
                <a:gridCol w="2788920"/>
                <a:gridCol w="1097280"/>
                <a:gridCol w="1234440"/>
                <a:gridCol w="1127455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6B3FD4"/>
                          </a:solidFill>
                        </a:rPr>
                        <a:t>Phase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6B3FD4"/>
                          </a:solidFill>
                        </a:rPr>
                        <a:t>Robot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6B3FD4"/>
                          </a:solidFill>
                        </a:rPr>
                        <a:t>RSI platform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6B3FD4"/>
                          </a:solidFill>
                        </a:rPr>
                        <a:t>Skills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6B3FD4"/>
                          </a:solidFill>
                        </a:rPr>
                        <a:t>Real-robot data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6B3FD4"/>
                          </a:solidFill>
                        </a:rPr>
                        <a:t>Homes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FB"/>
                    </a:solidFill>
                  </a:tcPr>
                </a:tc>
              </a:tr>
              <a:tr h="9921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5A5177"/>
                          </a:solidFill>
                        </a:rPr>
                        <a:t>Now</a:t>
                      </a:r>
                      <a:endParaRPr lang="en-US" sz="1100" dirty="0"/>
                    </a:p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5A5177"/>
                          </a:solidFill>
                        </a:rPr>
                        <a:t>2026-09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1430"/>
                          </a:solidFill>
                        </a:rPr>
                        <a:t>Z1 prototype · robot console live; third robot in internal tests in office-area home scenes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1430"/>
                          </a:solidFill>
                        </a:rPr>
                        <a:t>SuperAgent prototype: 5-agent loop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8A82A3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8A82A3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8A82A3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921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6B3FD4"/>
                          </a:solidFill>
                        </a:rPr>
                        <a:t>Phase 1</a:t>
                      </a:r>
                      <a:endParaRPr lang="en-US" sz="1100" dirty="0"/>
                    </a:p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5A5177"/>
                          </a:solidFill>
                        </a:rPr>
                        <a:t>Months 0–6 · this ¥100M round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1430"/>
                          </a:solidFill>
                        </a:rPr>
                        <a:t>Flagship robot launched, first 1,000 units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1430"/>
                          </a:solidFill>
                        </a:rPr>
                        <a:t>First feature on full auto: inference speed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1430"/>
                          </a:solidFill>
                        </a:rPr>
                        <a:t>20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1430"/>
                          </a:solidFill>
                        </a:rPr>
                        <a:t>50K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1430"/>
                          </a:solidFill>
                        </a:rPr>
                        <a:t>First customers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921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F6FC4"/>
                          </a:solidFill>
                        </a:rPr>
                        <a:t>Phase 2</a:t>
                      </a:r>
                      <a:endParaRPr lang="en-US" sz="1100" dirty="0"/>
                    </a:p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5A5177"/>
                          </a:solidFill>
                        </a:rPr>
                        <a:t>Months 7–18 · ¥500M raise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1430"/>
                          </a:solidFill>
                        </a:rPr>
                        <a:t>~1.2 m robot with more built-in skills; 20,000 flagship units shipped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1430"/>
                          </a:solidFill>
                        </a:rPr>
                        <a:t>Platform mature, covering every skill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1430"/>
                          </a:solidFill>
                        </a:rPr>
                        <a:t>300 total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1430"/>
                          </a:solidFill>
                        </a:rPr>
                        <a:t>3M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1430"/>
                          </a:solidFill>
                        </a:rPr>
                        <a:t>50,000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921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731A"/>
                          </a:solidFill>
                        </a:rPr>
                        <a:t>Phase 3</a:t>
                      </a:r>
                      <a:endParaRPr lang="en-US" sz="1100" dirty="0"/>
                    </a:p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5A5177"/>
                          </a:solidFill>
                        </a:rPr>
                        <a:t>Months 19–24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4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1430"/>
                          </a:solidFill>
                        </a:rPr>
                        <a:t>General-purpose home-scenario robot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1430"/>
                          </a:solidFill>
                        </a:rPr>
                        <a:t>Automatic cross-body transfer · fully automatic release candidates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1430"/>
                          </a:solidFill>
                        </a:rPr>
                        <a:t>1,000 total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1430"/>
                          </a:solidFill>
                        </a:rPr>
                        <a:t>10M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1430"/>
                          </a:solidFill>
                        </a:rPr>
                        <a:t>100,000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altLang="en-US" sz="1100" b="1" spc="200" kern="0" dirty="0">
                <a:solidFill>
                  <a:srgbClr val="6B3FD4"/>
                </a:solidFill>
              </a:rPr>
              <a:t>09 · ROADMAP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B1430"/>
                </a:solidFill>
              </a:rPr>
              <a:t>Roadmap</a:t>
            </a:r>
            <a:endParaRPr lang="en-US" sz="2800" dirty="0"/>
          </a:p>
          <a:p>
            <a:pPr algn="l" indent="0" marL="0">
              <a:buNone/>
            </a:pPr>
            <a:r>
              <a:rPr lang="en-US" altLang="en-US" sz="1600" b="1" dirty="0">
                <a:solidFill>
                  <a:srgbClr val="6B3FD4"/>
                </a:solidFill>
              </a:rPr>
              <a:t>Real-robot data and cumulative skills (targets)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617464"/>
            <a:ext cx="11094415" cy="655320"/>
          </a:xfrm>
          <a:prstGeom prst="roundRect">
            <a:avLst>
              <a:gd name="adj" fmla="val 11163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881116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617464"/>
            <a:ext cx="10317175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300" b="1" dirty="0">
                <a:solidFill>
                  <a:srgbClr val="1B1430"/>
                </a:solidFill>
              </a:rPr>
              <a:t>Three phases, one RSI platform: the more mature the platform, the more skills carry over to new robots, all the way to a general-purpose home robot.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5410048" cy="3678936"/>
          </a:xfrm>
          <a:prstGeom prst="roundRect">
            <a:avLst>
              <a:gd name="adj" fmla="val 2486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graphicFrame>
        <p:nvGraphicFramePr>
          <p:cNvPr id="8" name="Chart 0" descr=""/>
          <p:cNvGraphicFramePr/>
          <p:nvPr/>
        </p:nvGraphicFramePr>
        <p:xfrm>
          <a:off x="731520" y="1847088"/>
          <a:ext cx="5044288" cy="3459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9" name="Shape 6"/>
          <p:cNvSpPr/>
          <p:nvPr/>
        </p:nvSpPr>
        <p:spPr>
          <a:xfrm>
            <a:off x="6233008" y="1737360"/>
            <a:ext cx="5410048" cy="3678936"/>
          </a:xfrm>
          <a:prstGeom prst="roundRect">
            <a:avLst>
              <a:gd name="adj" fmla="val 2486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graphicFrame>
        <p:nvGraphicFramePr>
          <p:cNvPr id="10" name="Chart 1" descr=""/>
          <p:cNvGraphicFramePr/>
          <p:nvPr/>
        </p:nvGraphicFramePr>
        <p:xfrm>
          <a:off x="6415888" y="1847088"/>
          <a:ext cx="5044288" cy="3459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altLang="en-US" sz="1100" b="1" spc="200" kern="0" dirty="0">
                <a:solidFill>
                  <a:srgbClr val="6B3FD4"/>
                </a:solidFill>
              </a:rPr>
              <a:t>10 · BUSINESS MODEL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B1430"/>
                </a:solidFill>
              </a:rPr>
              <a:t>Business model</a:t>
            </a:r>
            <a:endParaRPr lang="en-US" sz="2800" dirty="0"/>
          </a:p>
          <a:p>
            <a:pPr algn="l" indent="0" marL="0">
              <a:buNone/>
            </a:pPr>
            <a:r>
              <a:rPr lang="en-US" altLang="en-US" sz="1600" b="1" dirty="0">
                <a:solidFill>
                  <a:srgbClr val="6B3FD4"/>
                </a:solidFill>
              </a:rPr>
              <a:t>Hardware gets in the home, content and trade-ins keep it there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760720"/>
            <a:ext cx="11094415" cy="512064"/>
          </a:xfrm>
          <a:prstGeom prst="roundRect">
            <a:avLst>
              <a:gd name="adj" fmla="val 14286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952744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760720"/>
            <a:ext cx="103171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300" b="1" dirty="0">
                <a:solidFill>
                  <a:srgbClr val="1B1430"/>
                </a:solidFill>
              </a:rPr>
              <a:t>Hardware gets the robot into the home, content and trade-ins keep it there, and every unit that stays keeps feeding the RSI platform.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3545738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777240" y="1865376"/>
            <a:ext cx="308853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3000" b="1" dirty="0">
                <a:solidFill>
                  <a:srgbClr val="6B3FD4"/>
                </a:solidFill>
              </a:rPr>
              <a:t>213M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450592"/>
            <a:ext cx="308853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altLang="en-US" sz="1100" dirty="0">
                <a:solidFill>
                  <a:srgbClr val="5A5177"/>
                </a:solidFill>
              </a:rPr>
              <a:t>children aged 0–14 in China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322978" y="1737360"/>
            <a:ext cx="3545738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4551578" y="1865376"/>
            <a:ext cx="308853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3000" b="1" dirty="0">
                <a:solidFill>
                  <a:srgbClr val="6B3FD4"/>
                </a:solidFill>
              </a:rPr>
              <a:t>157M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4551578" y="2450592"/>
            <a:ext cx="308853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altLang="en-US" sz="1100" dirty="0">
                <a:solidFill>
                  <a:srgbClr val="5A5177"/>
                </a:solidFill>
              </a:rPr>
              <a:t>students in compulsory education in China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97317" y="1737360"/>
            <a:ext cx="3545738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325917" y="1865376"/>
            <a:ext cx="308853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3000" b="1" dirty="0">
                <a:solidFill>
                  <a:srgbClr val="6B3FD4"/>
                </a:solidFill>
              </a:rPr>
              <a:t>~20M units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8325917" y="2450592"/>
            <a:ext cx="308853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altLang="en-US" sz="1100" dirty="0">
                <a:solidFill>
                  <a:srgbClr val="5A5177"/>
                </a:solidFill>
              </a:rPr>
              <a:t>consumer service robots sold worldwide in 2024, mostly floor cleaners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2980944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00" dirty="0">
                <a:solidFill>
                  <a:srgbClr val="8A82A3"/>
                </a:solidFill>
              </a:rPr>
              <a:t>Sources: China NBS and Ministry of Education 2025 bulletins; IFR World Robotics 2025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548640" y="3337560"/>
            <a:ext cx="3545738" cy="2221992"/>
          </a:xfrm>
          <a:prstGeom prst="roundRect">
            <a:avLst>
              <a:gd name="adj" fmla="val 4115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777240" y="3520440"/>
            <a:ext cx="30885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150" b="1" dirty="0">
                <a:solidFill>
                  <a:srgbClr val="2F6FC4"/>
                </a:solidFill>
              </a:rPr>
              <a:t>① Hardware first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777240" y="3813048"/>
            <a:ext cx="30885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2000" b="1" dirty="0">
                <a:solidFill>
                  <a:srgbClr val="1B1430"/>
                </a:solidFill>
              </a:rPr>
              <a:t>Three bodies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4343400"/>
            <a:ext cx="308853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altLang="en-US" sz="1250" dirty="0">
                <a:solidFill>
                  <a:srgbClr val="5A5177"/>
                </a:solidFill>
              </a:rPr>
              <a:t>A1 to get in the door, Z1 for volume, Q1 for manipulation; ≥ ¥60M hardware revenue in 12 months.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4322978" y="3337560"/>
            <a:ext cx="3545738" cy="2221992"/>
          </a:xfrm>
          <a:prstGeom prst="roundRect">
            <a:avLst>
              <a:gd name="adj" fmla="val 4115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4551578" y="3520440"/>
            <a:ext cx="30885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150" b="1" dirty="0">
                <a:solidFill>
                  <a:srgbClr val="6B3FD4"/>
                </a:solidFill>
              </a:rPr>
              <a:t>② Subscription &amp; trade-in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551578" y="3813048"/>
            <a:ext cx="30885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2000" b="1" dirty="0">
                <a:solidFill>
                  <a:srgbClr val="1B1430"/>
                </a:solidFill>
              </a:rPr>
              <a:t>Staying in the home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4551578" y="4343400"/>
            <a:ext cx="308853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altLang="en-US" sz="1250" dirty="0">
                <a:solidFill>
                  <a:srgbClr val="5A5177"/>
                </a:solidFill>
              </a:rPr>
              <a:t>Courses, experiment kits, learning reports; a new generation every six months, upgrade for the difference.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8097317" y="3337560"/>
            <a:ext cx="3545738" cy="2221992"/>
          </a:xfrm>
          <a:prstGeom prst="roundRect">
            <a:avLst>
              <a:gd name="adj" fmla="val 4115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6" name="Text 24"/>
          <p:cNvSpPr txBox="1"/>
          <p:nvPr/>
        </p:nvSpPr>
        <p:spPr>
          <a:xfrm>
            <a:off x="8325917" y="3520440"/>
            <a:ext cx="30885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150" b="1" dirty="0">
                <a:solidFill>
                  <a:srgbClr val="A8731A"/>
                </a:solidFill>
              </a:rPr>
              <a:t>③ Platform &amp; data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8325917" y="3813048"/>
            <a:ext cx="30885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2000" b="1" dirty="0">
                <a:solidFill>
                  <a:srgbClr val="1B1430"/>
                </a:solidFill>
              </a:rPr>
              <a:t>Worth more with use</a:t>
            </a:r>
            <a:endParaRPr lang="en-US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8325917" y="4343400"/>
            <a:ext cx="308853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altLang="en-US" sz="1250" dirty="0">
                <a:solidFill>
                  <a:srgbClr val="5A5177"/>
                </a:solidFill>
              </a:rPr>
              <a:t>Institutional edition · SDK; every unit at home keeps feeding the RSI platform.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altLang="en-US" sz="1100" b="1" spc="200" kern="0" dirty="0">
                <a:solidFill>
                  <a:srgbClr val="6B3FD4"/>
                </a:solidFill>
              </a:rPr>
              <a:t>11 · BENCHMARK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B1430"/>
                </a:solidFill>
              </a:rPr>
              <a:t>Benchmarks</a:t>
            </a:r>
            <a:endParaRPr lang="en-US" sz="2800" dirty="0"/>
          </a:p>
          <a:p>
            <a:pPr algn="l" indent="0" marL="0">
              <a:buNone/>
            </a:pPr>
            <a:r>
              <a:rPr lang="en-US" altLang="en-US" sz="1600" b="1" dirty="0">
                <a:solidFill>
                  <a:srgbClr val="6B3FD4"/>
                </a:solidFill>
              </a:rPr>
              <a:t>Sunday (US) and 未来不远 (China)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19072"/>
            <a:ext cx="11094415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200" dirty="0">
                <a:solidFill>
                  <a:srgbClr val="5A5177"/>
                </a:solidFill>
              </a:rPr>
              <a:t>Both are betting on the same thing: home robots are won by how fast real-household data comes back. The difference is how that loop runs.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5410048" cy="4087368"/>
          </a:xfrm>
          <a:prstGeom prst="roundRect">
            <a:avLst>
              <a:gd name="adj" fmla="val 2237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2350008"/>
            <a:ext cx="548640" cy="548640"/>
          </a:xfrm>
          <a:prstGeom prst="ellipse">
            <a:avLst>
              <a:gd name="adj" fmla="val 50000"/>
            </a:avLst>
          </a:prstGeom>
          <a:solidFill>
            <a:srgbClr val="5B8FE3"/>
          </a:solidFill>
          <a:ln w="9525">
            <a:solidFill>
              <a:srgbClr val="5B8FE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3500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2000" b="1" dirty="0">
                <a:solidFill>
                  <a:srgbClr val="FFFFFF"/>
                </a:solidFill>
              </a:rPr>
              <a:t>S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331720"/>
            <a:ext cx="4267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600" b="1" dirty="0">
                <a:solidFill>
                  <a:srgbClr val="1B1430"/>
                </a:solidFill>
              </a:rPr>
              <a:t>Sunday Robotics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1463040" y="2670048"/>
            <a:ext cx="1659225" cy="246888"/>
          </a:xfrm>
          <a:prstGeom prst="roundRect">
            <a:avLst>
              <a:gd name="adj" fmla="val 50000"/>
            </a:avLst>
          </a:prstGeom>
          <a:solidFill>
            <a:srgbClr val="E8F0FC"/>
          </a:solidFill>
          <a:ln w="9525">
            <a:solidFill>
              <a:srgbClr val="E8F0F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463040" y="2670048"/>
            <a:ext cx="1659225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950" b="1" dirty="0">
                <a:solidFill>
                  <a:srgbClr val="2F6FC4"/>
                </a:solidFill>
              </a:rPr>
              <a:t>Gloves first, robot second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081528"/>
            <a:ext cx="4952848" cy="19586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lnSpc>
                <a:spcPct val="115000"/>
              </a:lnSpc>
              <a:spcAft>
                <a:spcPts val="700"/>
              </a:spcAft>
              <a:buSzPct val="100000"/>
              <a:buChar char="•"/>
            </a:pPr>
            <a:r>
              <a:rPr lang="en-US" altLang="en-US" sz="1050" b="1" dirty="0">
                <a:solidFill>
                  <a:srgbClr val="2F6FC4"/>
                </a:solidFill>
              </a:rPr>
              <a:t>Product: </a:t>
            </a:r>
            <a:r>
              <a:rPr lang="en-US" altLang="en-US" sz="1050" dirty="0">
                <a:solidFill>
                  <a:srgbClr val="1B1430"/>
                </a:solidFill>
              </a:rPr>
              <a:t>Memo, wheeled dual-arm, explicitly not a bipedal humanoid; ≈USD 20,000 to hand-build (company-stated), no retail price ever published</a:t>
            </a:r>
            <a:endParaRPr lang="en-US" sz="1050" dirty="0"/>
          </a:p>
          <a:p>
            <a:pPr marL="165100" indent="-165100">
              <a:lnSpc>
                <a:spcPct val="115000"/>
              </a:lnSpc>
              <a:spcAft>
                <a:spcPts val="700"/>
              </a:spcAft>
              <a:buSzPct val="100000"/>
              <a:buChar char="•"/>
            </a:pPr>
            <a:r>
              <a:rPr lang="en-US" altLang="en-US" sz="1050" b="1" dirty="0">
                <a:solidFill>
                  <a:srgbClr val="2F6FC4"/>
                </a:solidFill>
              </a:rPr>
              <a:t>Route: </a:t>
            </a:r>
            <a:r>
              <a:rPr lang="en-US" altLang="en-US" sz="1050" dirty="0">
                <a:solidFill>
                  <a:srgbClr val="1B1430"/>
                </a:solidFill>
              </a:rPr>
              <a:t>collect data first with a Skill Capture glove built to match its gripper (2,000+ shipped, 500+ paid collectors), then build the robot; the ACT-1 model is claimed to be trained with zero robot data (company-stated)</a:t>
            </a:r>
            <a:endParaRPr lang="en-US" sz="1050" dirty="0"/>
          </a:p>
          <a:p>
            <a:pPr marL="165100" indent="-165100">
              <a:lnSpc>
                <a:spcPct val="115000"/>
              </a:lnSpc>
              <a:spcAft>
                <a:spcPts val="700"/>
              </a:spcAft>
              <a:buSzPct val="100000"/>
              <a:buChar char="•"/>
            </a:pPr>
            <a:r>
              <a:rPr lang="en-US" altLang="en-US" sz="1050" b="1" dirty="0">
                <a:solidFill>
                  <a:srgbClr val="2F6FC4"/>
                </a:solidFill>
              </a:rPr>
              <a:t>Delivery: </a:t>
            </a:r>
            <a:r>
              <a:rPr lang="en-US" altLang="en-US" sz="1050" dirty="0">
                <a:solidFill>
                  <a:srgbClr val="1B1430"/>
                </a:solidFill>
              </a:rPr>
              <a:t>not purchasable as of 2026-09, a free 50-household invite beta; its funding release says first homes within 2026, its own FAQ states at-scale shipping in 2027–2028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731520" y="5131613"/>
            <a:ext cx="5044288" cy="921715"/>
          </a:xfrm>
          <a:prstGeom prst="roundRect">
            <a:avLst>
              <a:gd name="adj" fmla="val 7937"/>
            </a:avLst>
          </a:prstGeom>
          <a:solidFill>
            <a:srgbClr val="E8F0FC"/>
          </a:solidFill>
          <a:ln w="9525">
            <a:solidFill>
              <a:srgbClr val="E8F0FC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96112" y="5250485"/>
            <a:ext cx="4715104" cy="738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b="1" spc="100" kern="0" dirty="0">
                <a:solidFill>
                  <a:srgbClr val="2F6FC4"/>
                </a:solidFill>
              </a:rPr>
              <a:t>Funding</a:t>
            </a:r>
            <a:endParaRPr lang="en-US" sz="1200" dirty="0"/>
          </a:p>
          <a:p>
            <a:pPr algn="l" indent="0" marL="0">
              <a:lnSpc>
                <a:spcPct val="112000"/>
              </a:lnSpc>
              <a:buNone/>
            </a:pPr>
            <a:r>
              <a:rPr lang="en-US" altLang="en-US" sz="1050" b="1" dirty="0">
                <a:solidFill>
                  <a:srgbClr val="1B1430"/>
                </a:solidFill>
              </a:rPr>
              <a:t>≈USD 200M cumulative, USD 1.15B post-money (2026-03)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233008" y="2148840"/>
            <a:ext cx="5410048" cy="4087368"/>
          </a:xfrm>
          <a:prstGeom prst="roundRect">
            <a:avLst>
              <a:gd name="adj" fmla="val 2237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461608" y="2350008"/>
            <a:ext cx="548640" cy="548640"/>
          </a:xfrm>
          <a:prstGeom prst="ellipse">
            <a:avLst>
              <a:gd name="adj" fmla="val 50000"/>
            </a:avLst>
          </a:prstGeom>
          <a:solidFill>
            <a:srgbClr val="D879C8"/>
          </a:solidFill>
          <a:ln w="9525">
            <a:solidFill>
              <a:srgbClr val="D879C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61608" y="23500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2000" b="1" dirty="0">
                <a:solidFill>
                  <a:srgbClr val="FFFFFF"/>
                </a:solidFill>
              </a:rPr>
              <a:t>F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7147408" y="2331720"/>
            <a:ext cx="4267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600" b="1" dirty="0">
                <a:solidFill>
                  <a:srgbClr val="1B1430"/>
                </a:solidFill>
              </a:rPr>
              <a:t>未来不远 Futuring Robot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7147408" y="2670048"/>
            <a:ext cx="1355090" cy="246888"/>
          </a:xfrm>
          <a:prstGeom prst="roundRect">
            <a:avLst>
              <a:gd name="adj" fmla="val 50000"/>
            </a:avLst>
          </a:prstGeom>
          <a:solidFill>
            <a:srgbClr val="FAEAF6"/>
          </a:solidFill>
          <a:ln w="9525">
            <a:solidFill>
              <a:srgbClr val="FAEAF6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147408" y="2670048"/>
            <a:ext cx="135509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950" b="1" dirty="0">
                <a:solidFill>
                  <a:srgbClr val="A33C96"/>
                </a:solidFill>
              </a:rPr>
              <a:t>Rent first, sell later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6461608" y="3081528"/>
            <a:ext cx="4952848" cy="19586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lnSpc>
                <a:spcPct val="115000"/>
              </a:lnSpc>
              <a:spcAft>
                <a:spcPts val="700"/>
              </a:spcAft>
              <a:buSzPct val="100000"/>
              <a:buChar char="•"/>
            </a:pPr>
            <a:r>
              <a:rPr lang="en-US" altLang="en-US" sz="1050" b="1" dirty="0">
                <a:solidFill>
                  <a:srgbClr val="A33C96"/>
                </a:solidFill>
              </a:rPr>
              <a:t>Product: </a:t>
            </a:r>
            <a:r>
              <a:rPr lang="en-US" altLang="en-US" sz="1050" dirty="0">
                <a:solidFill>
                  <a:srgbClr val="1B1430"/>
                </a:solidFill>
              </a:rPr>
              <a:t>F1 (2025-09, ~80 kg, 22 DoF); F2 (2026-04, from ¥36,000, no delivery date published)</a:t>
            </a:r>
            <a:endParaRPr lang="en-US" sz="1050" dirty="0"/>
          </a:p>
          <a:p>
            <a:pPr marL="165100" indent="-165100">
              <a:lnSpc>
                <a:spcPct val="115000"/>
              </a:lnSpc>
              <a:spcAft>
                <a:spcPts val="700"/>
              </a:spcAft>
              <a:buSzPct val="100000"/>
              <a:buChar char="•"/>
            </a:pPr>
            <a:r>
              <a:rPr lang="en-US" altLang="en-US" sz="1050" b="1" dirty="0">
                <a:solidFill>
                  <a:srgbClr val="A33C96"/>
                </a:solidFill>
              </a:rPr>
              <a:t>Route: </a:t>
            </a:r>
            <a:r>
              <a:rPr lang="en-US" altLang="en-US" sz="1050" dirty="0">
                <a:solidFill>
                  <a:srgbClr val="1B1430"/>
                </a:solidFill>
              </a:rPr>
              <a:t>¥3,000 a month, roughly one month per household before rotating on — get the robot into homes first, sell later</a:t>
            </a:r>
            <a:endParaRPr lang="en-US" sz="1050" dirty="0"/>
          </a:p>
          <a:p>
            <a:pPr marL="165100" indent="-165100">
              <a:lnSpc>
                <a:spcPct val="115000"/>
              </a:lnSpc>
              <a:spcAft>
                <a:spcPts val="700"/>
              </a:spcAft>
              <a:buSzPct val="100000"/>
              <a:buChar char="•"/>
            </a:pPr>
            <a:r>
              <a:rPr lang="en-US" altLang="en-US" sz="1050" b="1" dirty="0">
                <a:solidFill>
                  <a:srgbClr val="A33C96"/>
                </a:solidFill>
              </a:rPr>
              <a:t>Tech &amp; manufacturing: </a:t>
            </a:r>
            <a:r>
              <a:rPr lang="en-US" altLang="en-US" sz="1050" dirty="0">
                <a:solidFill>
                  <a:srgbClr val="1B1430"/>
                </a:solidFill>
              </a:rPr>
              <a:t>self-evolving WAM predicts risk, AVLA executes, failures recycle into training; full-stack in-house, 16 hardware generations, unit cost ¥20,000–30,000 (company-stated)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415888" y="5131613"/>
            <a:ext cx="5044288" cy="921715"/>
          </a:xfrm>
          <a:prstGeom prst="roundRect">
            <a:avLst>
              <a:gd name="adj" fmla="val 7937"/>
            </a:avLst>
          </a:prstGeom>
          <a:solidFill>
            <a:srgbClr val="FAEAF6"/>
          </a:solidFill>
          <a:ln w="9525">
            <a:solidFill>
              <a:srgbClr val="FAEAF6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80480" y="5250485"/>
            <a:ext cx="4715104" cy="738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b="1" spc="100" kern="0" dirty="0">
                <a:solidFill>
                  <a:srgbClr val="A33C96"/>
                </a:solidFill>
              </a:rPr>
              <a:t>Funding</a:t>
            </a:r>
            <a:endParaRPr lang="en-US" sz="1200" dirty="0"/>
          </a:p>
          <a:p>
            <a:pPr algn="l" indent="0" marL="0">
              <a:lnSpc>
                <a:spcPct val="112000"/>
              </a:lnSpc>
              <a:buNone/>
            </a:pPr>
            <a:r>
              <a:rPr lang="en-US" altLang="en-US" sz="1050" b="1" dirty="0">
                <a:solidFill>
                  <a:srgbClr val="1B1430"/>
                </a:solidFill>
              </a:rPr>
              <a:t>Three rounds in six months, reported cumulatively as ≈¥1B or more (ZhenFund led the angel, Boyu Capital the second; no lead disclosed for the Pre-A, ByteDance among participants)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altLang="en-US" sz="1100" b="1" spc="200" kern="0" dirty="0">
                <a:solidFill>
                  <a:srgbClr val="6B3FD4"/>
                </a:solidFill>
              </a:rPr>
              <a:t>11 · BENCHMARK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B1430"/>
                </a:solidFill>
              </a:rPr>
              <a:t>Benchmarks</a:t>
            </a:r>
            <a:endParaRPr lang="en-US" sz="2800" dirty="0"/>
          </a:p>
          <a:p>
            <a:pPr algn="l" indent="0" marL="0">
              <a:buNone/>
            </a:pPr>
            <a:r>
              <a:rPr lang="en-US" altLang="en-US" sz="1600" b="1" dirty="0">
                <a:solidFill>
                  <a:srgbClr val="6B3FD4"/>
                </a:solidFill>
              </a:rPr>
              <a:t>Side by side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399532"/>
            <a:ext cx="11094415" cy="873252"/>
          </a:xfrm>
          <a:prstGeom prst="roundRect">
            <a:avLst>
              <a:gd name="adj" fmla="val 8377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772150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399532"/>
            <a:ext cx="10317175" cy="873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300" b="1" dirty="0">
                <a:solidFill>
                  <a:srgbClr val="1B1430"/>
                </a:solidFill>
              </a:rPr>
              <a:t>Same bet on real-household data: Sunday gathered data before building the robot, 未来不远 rented robots into homes first. Our bet is on the speed of the loop itself — the RSI platform strings training, evaluation, real-robot regression, release and data return into one automated pipeline.</a:t>
            </a:r>
            <a:endParaRPr lang="en-US" sz="13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94415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926080"/>
                <a:gridCol w="2926080"/>
                <a:gridCol w="3779215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6B3FD4"/>
                          </a:solidFill>
                        </a:rPr>
                        <a:t>Dimension</a:t>
                      </a:r>
                      <a:endParaRPr lang="en-US" sz="11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6B3FD4"/>
                          </a:solidFill>
                        </a:rPr>
                        <a:t>Sunday (US)</a:t>
                      </a:r>
                      <a:endParaRPr lang="en-US" sz="11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6B3FD4"/>
                          </a:solidFill>
                        </a:rPr>
                        <a:t>未来不远 (CN)</a:t>
                      </a:r>
                      <a:endParaRPr lang="en-US" sz="11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OriginX AI</a:t>
                      </a:r>
                      <a:endParaRPr lang="en-US" sz="11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3FD4"/>
                    </a:solidFill>
                  </a:tcPr>
                </a:tc>
              </a:tr>
              <a:tr h="4335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1430"/>
                          </a:solidFill>
                        </a:rPr>
                        <a:t>Scenario &amp; form</a:t>
                      </a:r>
                      <a:endParaRPr lang="en-US" sz="9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A5177"/>
                          </a:solidFill>
                        </a:rPr>
                        <a:t>Household chores; wheeled dual-arm, explicitly not bipedal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A5177"/>
                          </a:solidFill>
                        </a:rPr>
                        <a:t>All-scenario home; wheeled dual-arm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1430"/>
                          </a:solidFill>
                        </a:rPr>
                        <a:t>Q1 wheeled dual-arm + Z1 desktop bipedal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D"/>
                    </a:solidFill>
                  </a:tcPr>
                </a:tc>
              </a:tr>
              <a:tr h="282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1430"/>
                          </a:solidFill>
                        </a:rPr>
                        <a:t>Product &amp; price</a:t>
                      </a:r>
                      <a:endParaRPr lang="en-US" sz="9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A5177"/>
                          </a:solidFill>
                        </a:rPr>
                        <a:t>Memo; no retail price, ≈USD 20,000 to hand-build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A5177"/>
                          </a:solidFill>
                        </a:rPr>
                        <a:t>F1 / F2; F2 from ¥36,000, ¥3,000 a month to rent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1430"/>
                          </a:solidFill>
                        </a:rPr>
                        <a:t>A1 ¥100-class; Z1 ¥3,000-class; Q1 under ¥20,000 (all targets)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D"/>
                    </a:solidFill>
                  </a:tcPr>
                </a:tc>
              </a:tr>
              <a:tr h="4335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1430"/>
                          </a:solidFill>
                        </a:rPr>
                        <a:t>Delivery</a:t>
                      </a:r>
                      <a:endParaRPr lang="en-US" sz="9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A5177"/>
                          </a:solidFill>
                        </a:rPr>
                        <a:t>Not on sale; free 50-home invite beta; at-scale stated 2027–2028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A5177"/>
                          </a:solidFill>
                        </a:rPr>
                        <a:t>Already rented into homes; no F2 delivery date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1430"/>
                          </a:solidFill>
                        </a:rPr>
                        <a:t>Prototype; flagship to market in 6 months (target)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D"/>
                    </a:solidFill>
                  </a:tcPr>
                </a:tc>
              </a:tr>
              <a:tr h="282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1430"/>
                          </a:solidFill>
                        </a:rPr>
                        <a:t>Route</a:t>
                      </a:r>
                      <a:endParaRPr lang="en-US" sz="9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A5177"/>
                          </a:solidFill>
                        </a:rPr>
                        <a:t>Gloves collect the data first, the robot comes second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A5177"/>
                          </a:solidFill>
                        </a:rPr>
                        <a:t>Rent first, sell later: get the robot into the home first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1430"/>
                          </a:solidFill>
                        </a:rPr>
                        <a:t>Make the body cheap first, then let the RSI platform make it strong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D"/>
                    </a:solidFill>
                  </a:tcPr>
                </a:tc>
              </a:tr>
              <a:tr h="4335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1430"/>
                          </a:solidFill>
                        </a:rPr>
                        <a:t>Data source</a:t>
                      </a:r>
                      <a:endParaRPr lang="en-US" sz="9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A5177"/>
                          </a:solidFill>
                        </a:rPr>
                        <a:t>External glove capture (2,000+) plus paid collectors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A5177"/>
                          </a:solidFill>
                        </a:rPr>
                        <a:t>Own robots in rented homes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1430"/>
                          </a:solidFill>
                        </a:rPr>
                        <a:t>Capture factory + real-robot regression + world-model evaluation feedback; home data once units ship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D"/>
                    </a:solidFill>
                  </a:tcPr>
                </a:tc>
              </a:tr>
              <a:tr h="4335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1430"/>
                          </a:solidFill>
                        </a:rPr>
                        <a:t>Iteration loop</a:t>
                      </a:r>
                      <a:endParaRPr lang="en-US" sz="9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A5177"/>
                          </a:solidFill>
                        </a:rPr>
                        <a:t>Glove data into training data; cadence not published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A5177"/>
                          </a:solidFill>
                        </a:rPr>
                        <a:t>World-model prediction plus failure recycling; cadence not published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1430"/>
                          </a:solidFill>
                        </a:rPr>
                        <a:t>RSI platform as one loop: train → evaluate → regression → release → data back (prototype running, not yet at scale)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D"/>
                    </a:solidFill>
                  </a:tcPr>
                </a:tc>
              </a:tr>
              <a:tr h="4335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1430"/>
                          </a:solidFill>
                        </a:rPr>
                        <a:t>In-house &amp; manufacturing</a:t>
                      </a:r>
                      <a:endParaRPr lang="en-US" sz="9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A5177"/>
                          </a:solidFill>
                        </a:rPr>
                        <a:t>Robot and glove in-house; manufacturing and capacity not published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A5177"/>
                          </a:solidFill>
                        </a:rPr>
                        <a:t>Full-stack in-house (motors, joints, torque sensors); 16 hardware generations (company-stated)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1430"/>
                          </a:solidFill>
                        </a:rPr>
                        <a:t>Robot and RSI platform in-house; China supply chain</a:t>
                      </a:r>
                      <a:endParaRPr lang="en-US" sz="9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D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4927702"/>
            <a:ext cx="11094415" cy="343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00" dirty="0">
                <a:solidFill>
                  <a:srgbClr val="8A82A3"/>
                </a:solidFill>
              </a:rPr>
              <a:t>Their figures come from public reporting and company statements, as of 2026-09; neither publishes a release cadence or says whether real-robot regression is automated. On our side, prices, launch timing and the 20,000 units are targets, not delivered facts; our RSI loop is wired end to end, with inference speed the first function to run fully automatically.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altLang="en-US" sz="1100" b="1" spc="200" kern="0" dirty="0">
                <a:solidFill>
                  <a:srgbClr val="6B3FD4"/>
                </a:solidFill>
              </a:rPr>
              <a:t>12 · FINANCING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B1430"/>
                </a:solidFill>
              </a:rPr>
              <a:t>Financing</a:t>
            </a:r>
            <a:endParaRPr lang="en-US" sz="2800" dirty="0"/>
          </a:p>
          <a:p>
            <a:pPr algn="l" indent="0" marL="0">
              <a:buNone/>
            </a:pPr>
            <a:r>
              <a:rPr lang="en-US" altLang="en-US" sz="1600" b="1" dirty="0">
                <a:solidFill>
                  <a:srgbClr val="6B3FD4"/>
                </a:solidFill>
              </a:rPr>
              <a:t>¥100M, one thing in 6 months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760720"/>
            <a:ext cx="11094415" cy="512064"/>
          </a:xfrm>
          <a:prstGeom prst="roundRect">
            <a:avLst>
              <a:gd name="adj" fmla="val 14286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952744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760720"/>
            <a:ext cx="103171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altLang="en-US" sz="1300" b="1" dirty="0">
                <a:solidFill>
                  <a:srgbClr val="1B1430"/>
                </a:solidFill>
              </a:rPr>
              <a:t>For the happiness of every family: first a robot that works in the home, then an RSI platform that keeps making it better by itself.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5376672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000" dirty="0">
                <a:solidFill>
                  <a:srgbClr val="5A5177"/>
                </a:solidFill>
              </a:rPr>
              <a:t>Qinzhen Ma · Founder / CEO · qm18@rice.edu · linkedin.com/in/qinzhen-ma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48640" y="1737360"/>
            <a:ext cx="3017520" cy="3529584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777240" y="1920240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050" b="1" spc="100" kern="0" dirty="0">
                <a:solidFill>
                  <a:srgbClr val="6B3FD4"/>
                </a:solidFill>
              </a:rPr>
              <a:t>This round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176272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4000" b="1" dirty="0">
                <a:solidFill>
                  <a:srgbClr val="1B1430"/>
                </a:solidFill>
              </a:rPr>
              <a:t>¥100M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017520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100" dirty="0">
                <a:solidFill>
                  <a:srgbClr val="5A5177"/>
                </a:solidFill>
              </a:rPr>
              <a:t>raise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3383280"/>
            <a:ext cx="1280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2200" b="1" dirty="0">
                <a:solidFill>
                  <a:srgbClr val="1B1430"/>
                </a:solidFill>
              </a:rPr>
              <a:t>15%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3803904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dirty="0">
                <a:solidFill>
                  <a:srgbClr val="5A5177"/>
                </a:solidFill>
              </a:rPr>
              <a:t>equity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2057400" y="3383280"/>
            <a:ext cx="1280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2200" b="1" dirty="0">
                <a:solidFill>
                  <a:srgbClr val="1B1430"/>
                </a:solidFill>
              </a:rPr>
              <a:t>¥670M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57400" y="3803904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dirty="0">
                <a:solidFill>
                  <a:srgbClr val="5A5177"/>
                </a:solidFill>
              </a:rPr>
              <a:t>post-money (approx.)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777240" y="4251960"/>
            <a:ext cx="1823618" cy="310896"/>
          </a:xfrm>
          <a:prstGeom prst="roundRect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4251960"/>
            <a:ext cx="18236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Core edge: the RSI platform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777240" y="4654296"/>
            <a:ext cx="1970329" cy="310896"/>
          </a:xfrm>
          <a:prstGeom prst="roundRect">
            <a:avLst>
              <a:gd name="adj" fmla="val 50000"/>
            </a:avLst>
          </a:prstGeom>
          <a:solidFill>
            <a:srgbClr val="5B8FE3"/>
          </a:solidFill>
          <a:ln w="9525">
            <a:solidFill>
              <a:srgbClr val="5B8FE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77240" y="4654296"/>
            <a:ext cx="197032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1000" b="1" dirty="0">
                <a:solidFill>
                  <a:srgbClr val="FFFFFF"/>
                </a:solidFill>
              </a:rPr>
              <a:t>First scenario: home education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794760" y="1737360"/>
            <a:ext cx="4160520" cy="3529584"/>
          </a:xfrm>
          <a:prstGeom prst="roundRect">
            <a:avLst>
              <a:gd name="adj" fmla="val 2591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4023360" y="1920240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050" b="1" spc="100" kern="0" dirty="0">
                <a:solidFill>
                  <a:srgbClr val="6B3FD4"/>
                </a:solidFill>
              </a:rPr>
              <a:t>Use of funds (this ¥100M round · phase 1)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4023360" y="22860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050" dirty="0">
                <a:solidFill>
                  <a:srgbClr val="1B1430"/>
                </a:solidFill>
              </a:rPr>
              <a:t>Flagship robot R&amp;D, production &amp; launch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6400800" y="2286000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2000"/>
              </a:lnSpc>
              <a:buNone/>
            </a:pPr>
            <a:r>
              <a:rPr lang="en-US" altLang="en-US" sz="1100" b="1" dirty="0">
                <a:solidFill>
                  <a:srgbClr val="1B1430"/>
                </a:solidFill>
              </a:rPr>
              <a:t>50%  </a:t>
            </a:r>
            <a:r>
              <a:rPr lang="en-US" altLang="en-US" sz="1100" dirty="0">
                <a:solidFill>
                  <a:srgbClr val="5A5177"/>
                </a:solidFill>
              </a:rPr>
              <a:t>¥50M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023360" y="2615184"/>
            <a:ext cx="3703320" cy="100584"/>
          </a:xfrm>
          <a:prstGeom prst="roundRect">
            <a:avLst>
              <a:gd name="adj" fmla="val 50000"/>
            </a:avLst>
          </a:prstGeom>
          <a:solidFill>
            <a:srgbClr val="F0EBFA"/>
          </a:solidFill>
          <a:ln w="9525">
            <a:solidFill>
              <a:srgbClr val="F0EBF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023360" y="2615184"/>
            <a:ext cx="1851660" cy="100584"/>
          </a:xfrm>
          <a:prstGeom prst="roundRect">
            <a:avLst>
              <a:gd name="adj" fmla="val 50000"/>
            </a:avLst>
          </a:prstGeom>
          <a:solidFill>
            <a:srgbClr val="5B8FE3"/>
          </a:solidFill>
          <a:ln w="9525">
            <a:solidFill>
              <a:srgbClr val="5B8FE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023360" y="290093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050" dirty="0">
                <a:solidFill>
                  <a:srgbClr val="1B1430"/>
                </a:solidFill>
              </a:rPr>
              <a:t>RSI platform (first feature: inference speed)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0" y="2900934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2000"/>
              </a:lnSpc>
              <a:buNone/>
            </a:pPr>
            <a:r>
              <a:rPr lang="en-US" altLang="en-US" sz="1100" b="1" dirty="0">
                <a:solidFill>
                  <a:srgbClr val="1B1430"/>
                </a:solidFill>
              </a:rPr>
              <a:t>30%  </a:t>
            </a:r>
            <a:r>
              <a:rPr lang="en-US" altLang="en-US" sz="1100" dirty="0">
                <a:solidFill>
                  <a:srgbClr val="5A5177"/>
                </a:solidFill>
              </a:rPr>
              <a:t>¥30M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023360" y="3230118"/>
            <a:ext cx="3703320" cy="100584"/>
          </a:xfrm>
          <a:prstGeom prst="roundRect">
            <a:avLst>
              <a:gd name="adj" fmla="val 50000"/>
            </a:avLst>
          </a:prstGeom>
          <a:solidFill>
            <a:srgbClr val="F0EBFA"/>
          </a:solidFill>
          <a:ln w="9525">
            <a:solidFill>
              <a:srgbClr val="F0EBF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023360" y="3230118"/>
            <a:ext cx="1110996" cy="100584"/>
          </a:xfrm>
          <a:prstGeom prst="roundRect">
            <a:avLst>
              <a:gd name="adj" fmla="val 50000"/>
            </a:avLst>
          </a:prstGeom>
          <a:solidFill>
            <a:srgbClr val="A084F0"/>
          </a:solidFill>
          <a:ln w="9525">
            <a:solidFill>
              <a:srgbClr val="A084F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023360" y="351586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050" dirty="0">
                <a:solidFill>
                  <a:srgbClr val="1B1430"/>
                </a:solidFill>
              </a:rPr>
              <a:t>Marketing &amp; first customers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6400800" y="351586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2000"/>
              </a:lnSpc>
              <a:buNone/>
            </a:pPr>
            <a:r>
              <a:rPr lang="en-US" altLang="en-US" sz="1100" b="1" dirty="0">
                <a:solidFill>
                  <a:srgbClr val="1B1430"/>
                </a:solidFill>
              </a:rPr>
              <a:t>10%  </a:t>
            </a:r>
            <a:r>
              <a:rPr lang="en-US" altLang="en-US" sz="1100" dirty="0">
                <a:solidFill>
                  <a:srgbClr val="5A5177"/>
                </a:solidFill>
              </a:rPr>
              <a:t>¥10M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023360" y="3845052"/>
            <a:ext cx="3703320" cy="100584"/>
          </a:xfrm>
          <a:prstGeom prst="roundRect">
            <a:avLst>
              <a:gd name="adj" fmla="val 50000"/>
            </a:avLst>
          </a:prstGeom>
          <a:solidFill>
            <a:srgbClr val="F0EBFA"/>
          </a:solidFill>
          <a:ln w="9525">
            <a:solidFill>
              <a:srgbClr val="F0EBF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023360" y="3845052"/>
            <a:ext cx="370332" cy="100584"/>
          </a:xfrm>
          <a:prstGeom prst="roundRect">
            <a:avLst>
              <a:gd name="adj" fmla="val 50000"/>
            </a:avLst>
          </a:prstGeom>
          <a:solidFill>
            <a:srgbClr val="D879C8"/>
          </a:solidFill>
          <a:ln w="9525">
            <a:solidFill>
              <a:srgbClr val="D879C8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023360" y="413080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050" dirty="0">
                <a:solidFill>
                  <a:srgbClr val="1B1430"/>
                </a:solidFill>
              </a:rPr>
              <a:t>Operations, compliance &amp; reserve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6400800" y="4130802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2000"/>
              </a:lnSpc>
              <a:buNone/>
            </a:pPr>
            <a:r>
              <a:rPr lang="en-US" altLang="en-US" sz="1100" b="1" dirty="0">
                <a:solidFill>
                  <a:srgbClr val="1B1430"/>
                </a:solidFill>
              </a:rPr>
              <a:t>10%  </a:t>
            </a:r>
            <a:r>
              <a:rPr lang="en-US" altLang="en-US" sz="1100" dirty="0">
                <a:solidFill>
                  <a:srgbClr val="5A5177"/>
                </a:solidFill>
              </a:rPr>
              <a:t>¥10M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023360" y="4459986"/>
            <a:ext cx="3703320" cy="100584"/>
          </a:xfrm>
          <a:prstGeom prst="roundRect">
            <a:avLst>
              <a:gd name="adj" fmla="val 50000"/>
            </a:avLst>
          </a:prstGeom>
          <a:solidFill>
            <a:srgbClr val="F0EBFA"/>
          </a:solidFill>
          <a:ln w="9525">
            <a:solidFill>
              <a:srgbClr val="F0EBFA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023360" y="4459986"/>
            <a:ext cx="370332" cy="100584"/>
          </a:xfrm>
          <a:prstGeom prst="roundRect">
            <a:avLst>
              <a:gd name="adj" fmla="val 50000"/>
            </a:avLst>
          </a:prstGeom>
          <a:solidFill>
            <a:srgbClr val="F2B84B"/>
          </a:solidFill>
          <a:ln w="9525">
            <a:solidFill>
              <a:srgbClr val="F2B84B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4023360" y="4809744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050" b="1" dirty="0">
                <a:solidFill>
                  <a:srgbClr val="6B3FD4"/>
                </a:solidFill>
              </a:rPr>
              <a:t>Total  </a:t>
            </a:r>
            <a:r>
              <a:rPr lang="en-US" altLang="en-US" sz="1050" dirty="0">
                <a:solidFill>
                  <a:srgbClr val="1B1430"/>
                </a:solidFill>
              </a:rPr>
              <a:t>¥100M (= 50 + 30 + 10 + 10)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8183880" y="1737360"/>
            <a:ext cx="3459175" cy="3529584"/>
          </a:xfrm>
          <a:prstGeom prst="roundRect">
            <a:avLst>
              <a:gd name="adj" fmla="val 2643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40" name="Text 38"/>
          <p:cNvSpPr txBox="1"/>
          <p:nvPr/>
        </p:nvSpPr>
        <p:spPr>
          <a:xfrm>
            <a:off x="8412480" y="1920240"/>
            <a:ext cx="300197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050" b="1" spc="100" kern="0" dirty="0">
                <a:solidFill>
                  <a:srgbClr val="6B3FD4"/>
                </a:solidFill>
              </a:rPr>
              <a:t>Deliverables by phase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8412480" y="2340864"/>
            <a:ext cx="201168" cy="201168"/>
          </a:xfrm>
          <a:prstGeom prst="ellipse">
            <a:avLst>
              <a:gd name="adj" fmla="val 50000"/>
            </a:avLst>
          </a:prstGeom>
          <a:solidFill>
            <a:srgbClr val="A084F0"/>
          </a:solidFill>
          <a:ln w="9525">
            <a:solidFill>
              <a:srgbClr val="A084F0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8412480" y="2340864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900" b="1" dirty="0">
                <a:solidFill>
                  <a:srgbClr val="FFFFFF"/>
                </a:solidFill>
              </a:rPr>
              <a:t>✓</a:t>
            </a:r>
            <a:endParaRPr lang="en-US" sz="900" dirty="0"/>
          </a:p>
        </p:txBody>
      </p:sp>
      <p:sp>
        <p:nvSpPr>
          <p:cNvPr id="43" name="Text 41"/>
          <p:cNvSpPr txBox="1"/>
          <p:nvPr/>
        </p:nvSpPr>
        <p:spPr>
          <a:xfrm>
            <a:off x="8732520" y="2304288"/>
            <a:ext cx="2681935" cy="5886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050" b="1" dirty="0">
                <a:solidFill>
                  <a:srgbClr val="1B1430"/>
                </a:solidFill>
              </a:rPr>
              <a:t>Phase 1 · this ¥100M round: </a:t>
            </a:r>
            <a:r>
              <a:rPr lang="en-US" altLang="en-US" sz="1050" dirty="0">
                <a:solidFill>
                  <a:srgbClr val="1B1430"/>
                </a:solidFill>
              </a:rPr>
              <a:t>flagship robot on the market in 6 months, first 1,000 units; inference speed iterated fully automatically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8412480" y="3094101"/>
            <a:ext cx="201168" cy="201168"/>
          </a:xfrm>
          <a:prstGeom prst="ellipse">
            <a:avLst>
              <a:gd name="adj" fmla="val 50000"/>
            </a:avLst>
          </a:prstGeom>
          <a:solidFill>
            <a:srgbClr val="A084F0"/>
          </a:solidFill>
          <a:ln w="9525">
            <a:solidFill>
              <a:srgbClr val="A084F0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8412480" y="3094101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900" b="1" dirty="0">
                <a:solidFill>
                  <a:srgbClr val="FFFFFF"/>
                </a:solidFill>
              </a:rPr>
              <a:t>✓</a:t>
            </a:r>
            <a:endParaRPr lang="en-US" sz="900" dirty="0"/>
          </a:p>
        </p:txBody>
      </p:sp>
      <p:sp>
        <p:nvSpPr>
          <p:cNvPr id="46" name="Text 44"/>
          <p:cNvSpPr txBox="1"/>
          <p:nvPr/>
        </p:nvSpPr>
        <p:spPr>
          <a:xfrm>
            <a:off x="8732520" y="3057525"/>
            <a:ext cx="2681935" cy="5886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050" b="1" dirty="0">
                <a:solidFill>
                  <a:srgbClr val="1B1430"/>
                </a:solidFill>
              </a:rPr>
              <a:t>Phase 2 · ¥500M raise: </a:t>
            </a:r>
            <a:r>
              <a:rPr lang="en-US" altLang="en-US" sz="1050" dirty="0">
                <a:solidFill>
                  <a:srgbClr val="1B1430"/>
                </a:solidFill>
              </a:rPr>
              <a:t>RSI platform mature, more skills built into a ~1.2 m robot; 20,000 units shipped in 12 months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8412480" y="3847338"/>
            <a:ext cx="201168" cy="201168"/>
          </a:xfrm>
          <a:prstGeom prst="ellipse">
            <a:avLst>
              <a:gd name="adj" fmla="val 50000"/>
            </a:avLst>
          </a:prstGeom>
          <a:solidFill>
            <a:srgbClr val="A084F0"/>
          </a:solidFill>
          <a:ln w="9525">
            <a:solidFill>
              <a:srgbClr val="A084F0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8412480" y="384733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altLang="en-US" sz="900" b="1" dirty="0">
                <a:solidFill>
                  <a:srgbClr val="FFFFFF"/>
                </a:solidFill>
              </a:rPr>
              <a:t>✓</a:t>
            </a:r>
            <a:endParaRPr lang="en-US" sz="900" dirty="0"/>
          </a:p>
        </p:txBody>
      </p:sp>
      <p:sp>
        <p:nvSpPr>
          <p:cNvPr id="49" name="Text 47"/>
          <p:cNvSpPr txBox="1"/>
          <p:nvPr/>
        </p:nvSpPr>
        <p:spPr>
          <a:xfrm>
            <a:off x="8732520" y="3810762"/>
            <a:ext cx="2681935" cy="404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050" b="1" dirty="0">
                <a:solidFill>
                  <a:srgbClr val="1B1430"/>
                </a:solidFill>
              </a:rPr>
              <a:t>Phase 3: </a:t>
            </a:r>
            <a:r>
              <a:rPr lang="en-US" altLang="en-US" sz="1050" dirty="0">
                <a:solidFill>
                  <a:srgbClr val="1B1430"/>
                </a:solidFill>
              </a:rPr>
              <a:t>a general-purpose home-scenario robot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960120"/>
            <a:ext cx="640080" cy="64008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7830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altLang="en-US" sz="4000" b="1" dirty="0">
                <a:solidFill>
                  <a:srgbClr val="F4F1FB"/>
                </a:solidFill>
              </a:rPr>
              <a:t>For the happiness of every family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651760"/>
            <a:ext cx="88755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altLang="en-US" sz="1700" dirty="0">
                <a:solidFill>
                  <a:srgbClr val="B694F5"/>
                </a:solidFill>
              </a:rPr>
              <a:t>An affordable robot in the home, real-robot data flowing back, and an RSI platform that keeps making it better.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548640" y="3794760"/>
            <a:ext cx="3545738" cy="1234440"/>
          </a:xfrm>
          <a:prstGeom prst="roundRect">
            <a:avLst>
              <a:gd name="adj" fmla="val 7407"/>
            </a:avLst>
          </a:prstGeom>
          <a:solidFill>
            <a:srgbClr val="1E1838"/>
          </a:solidFill>
          <a:ln w="9525">
            <a:solidFill>
              <a:srgbClr val="372C5E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77240" y="3959352"/>
            <a:ext cx="308853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b="1" spc="100" kern="0" dirty="0">
                <a:solidFill>
                  <a:srgbClr val="B694F5"/>
                </a:solidFill>
              </a:rPr>
              <a:t>FOUNDER WECHAT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4197096"/>
            <a:ext cx="30885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150" dirty="0">
                <a:solidFill>
                  <a:srgbClr val="B3A8CE"/>
                </a:solidFill>
              </a:rPr>
              <a:t>Qinzhen Ma · Founder / CEO</a:t>
            </a:r>
            <a:endParaRPr lang="en-US" sz="115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4489704"/>
            <a:ext cx="30885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800" b="1" dirty="0">
                <a:solidFill>
                  <a:srgbClr val="F4F1FB"/>
                </a:solidFill>
              </a:rPr>
              <a:t>luckyqinzhen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4322978" y="3794760"/>
            <a:ext cx="3545738" cy="1234440"/>
          </a:xfrm>
          <a:prstGeom prst="roundRect">
            <a:avLst>
              <a:gd name="adj" fmla="val 7407"/>
            </a:avLst>
          </a:prstGeom>
          <a:solidFill>
            <a:srgbClr val="1E1838"/>
          </a:solidFill>
          <a:ln w="9525">
            <a:solidFill>
              <a:srgbClr val="372C5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551578" y="3959352"/>
            <a:ext cx="308853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b="1" spc="100" kern="0" dirty="0">
                <a:solidFill>
                  <a:srgbClr val="B694F5"/>
                </a:solidFill>
              </a:rPr>
              <a:t>BUSINESS CONTACT</a:t>
            </a:r>
            <a:endParaRPr lang="en-US" sz="950" dirty="0"/>
          </a:p>
        </p:txBody>
      </p:sp>
      <p:sp>
        <p:nvSpPr>
          <p:cNvPr id="11" name="Text 8"/>
          <p:cNvSpPr txBox="1"/>
          <p:nvPr/>
        </p:nvSpPr>
        <p:spPr>
          <a:xfrm>
            <a:off x="4551578" y="4197096"/>
            <a:ext cx="30885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150" dirty="0">
                <a:solidFill>
                  <a:srgbClr val="B3A8CE"/>
                </a:solidFill>
              </a:rPr>
              <a:t>Zack · Business partner</a:t>
            </a:r>
            <a:endParaRPr lang="en-US" sz="1150" dirty="0"/>
          </a:p>
        </p:txBody>
      </p:sp>
      <p:sp>
        <p:nvSpPr>
          <p:cNvPr id="12" name="Text 9"/>
          <p:cNvSpPr txBox="1"/>
          <p:nvPr/>
        </p:nvSpPr>
        <p:spPr>
          <a:xfrm>
            <a:off x="4551578" y="4489704"/>
            <a:ext cx="30885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800" b="1" dirty="0">
                <a:solidFill>
                  <a:srgbClr val="F4F1FB"/>
                </a:solidFill>
              </a:rPr>
              <a:t>+86 136 5812 6513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8097317" y="3794760"/>
            <a:ext cx="3545738" cy="1234440"/>
          </a:xfrm>
          <a:prstGeom prst="roundRect">
            <a:avLst>
              <a:gd name="adj" fmla="val 7407"/>
            </a:avLst>
          </a:prstGeom>
          <a:solidFill>
            <a:srgbClr val="1E1838"/>
          </a:solidFill>
          <a:ln w="9525">
            <a:solidFill>
              <a:srgbClr val="372C5E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325917" y="3959352"/>
            <a:ext cx="308853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50" b="1" spc="100" kern="0" dirty="0">
                <a:solidFill>
                  <a:srgbClr val="B694F5"/>
                </a:solidFill>
              </a:rPr>
              <a:t>EMAIL · LINKEDIN</a:t>
            </a:r>
            <a:endParaRPr lang="en-US" sz="950" dirty="0"/>
          </a:p>
        </p:txBody>
      </p:sp>
      <p:sp>
        <p:nvSpPr>
          <p:cNvPr id="15" name="Text 12"/>
          <p:cNvSpPr txBox="1"/>
          <p:nvPr/>
        </p:nvSpPr>
        <p:spPr>
          <a:xfrm>
            <a:off x="8325917" y="4197096"/>
            <a:ext cx="30885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150" dirty="0">
                <a:solidFill>
                  <a:srgbClr val="B3A8CE"/>
                </a:solidFill>
              </a:rPr>
              <a:t>qm18@rice.edu</a:t>
            </a:r>
            <a:endParaRPr lang="en-US" sz="1150" dirty="0"/>
          </a:p>
        </p:txBody>
      </p:sp>
      <p:sp>
        <p:nvSpPr>
          <p:cNvPr id="16" name="Text 13">
            <a:hlinkClick r:id="rId2" tooltip="linkedin.com/in/qinzhen-ma"/>
          </p:cNvPr>
          <p:cNvSpPr txBox="1"/>
          <p:nvPr/>
        </p:nvSpPr>
        <p:spPr>
          <a:xfrm>
            <a:off x="8325917" y="4489704"/>
            <a:ext cx="30885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700" b="1" u="sng" dirty="0">
                <a:solidFill>
                  <a:srgbClr val="F4F1FB"/>
                </a:solidFill>
                <a:hlinkClick r:id="rId2" invalidUrl="" action="" tgtFrame="" tooltip="linkedin.com/in/qinzhen-ma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linkedin.com/in/qinzhen-ma</a:t>
            </a:r>
            <a:endParaRPr lang="en-US" sz="1700" dirty="0"/>
          </a:p>
        </p:txBody>
      </p:sp>
      <p:sp>
        <p:nvSpPr>
          <p:cNvPr id="17" name="Text 14">
            <a:hlinkClick r:id="rId3" tooltip="https://brightfuture.originxairobotics.com/en/"/>
          </p:cNvPr>
          <p:cNvSpPr txBox="1"/>
          <p:nvPr/>
        </p:nvSpPr>
        <p:spPr>
          <a:xfrm>
            <a:off x="548640" y="5303520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1200" b="1" u="sng" dirty="0">
                <a:solidFill>
                  <a:srgbClr val="B694F5"/>
                </a:solidFill>
                <a:hlinkClick r:id="rId3" invalidUrl="" action="" tgtFrame="" tooltip="https://brightfuture.originxairobotics.com/en/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Online version: brightfuture.originxairobotics.com/en/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21792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altLang="en-US" sz="900" dirty="0">
                <a:solidFill>
                  <a:srgbClr val="8478A6"/>
                </a:solidFill>
              </a:rPr>
              <a:t>OriginX AI · For the happiness of every family · Business plan v7.3 · September 2026 · Confidential, private share only.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riginX">
  <a:themeElements>
    <a:clrScheme name="OriginX">
      <a:dk1>
        <a:srgbClr val="1B1430"/>
      </a:dk1>
      <a:lt1>
        <a:srgbClr val="FFFFFF"/>
      </a:lt1>
      <a:dk2>
        <a:srgbClr val="16112A"/>
      </a:dk2>
      <a:lt2>
        <a:srgbClr val="F7F5FC"/>
      </a:lt2>
      <a:accent1>
        <a:srgbClr val="6B3FD4"/>
      </a:accent1>
      <a:accent2>
        <a:srgbClr val="F2B84B"/>
      </a:accent2>
      <a:accent3>
        <a:srgbClr val="5B8FE3"/>
      </a:accent3>
      <a:accent4>
        <a:srgbClr val="D879C8"/>
      </a:accent4>
      <a:accent5>
        <a:srgbClr val="A084F0"/>
      </a:accent5>
      <a:accent6>
        <a:srgbClr val="5A5177"/>
      </a:accent6>
      <a:hlink>
        <a:srgbClr val="6B3FD4"/>
      </a:hlink>
      <a:folHlink>
        <a:srgbClr val="A33C96"/>
      </a:folHlink>
    </a:clrScheme>
    <a:fontScheme name="OriginX">
      <a:majorFont>
        <a:latin typeface="Calibri"/>
        <a:ea typeface="Microsoft YaHei"/>
        <a:cs typeface=""/>
        <a:font script="Jpan" typeface="游ゴシック Light"/>
        <a:font script="Hang" typeface="맑은 고딕"/>
        <a:font script="Hans" typeface="Microsoft YaHe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Microsoft YaHei"/>
        <a:cs typeface=""/>
        <a:font script="Jpan" typeface="游ゴシック"/>
        <a:font script="Hang" typeface="맑은 고딕"/>
        <a:font script="Hans" typeface="Microsoft YaHe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OriginX 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OriginX · Physical AI for the Home · Business Plan v7.3</dc:title>
  <dc:subject>Business plan v7.3 (private share)</dc:subject>
  <dc:creator>Qinzhen Ma · OriginX AI</dc:creator>
  <cp:lastModifiedBy>Qinzhen Ma · OriginX AI</cp:lastModifiedBy>
  <cp:revision>1</cp:revision>
  <dcterms:created xsi:type="dcterms:W3CDTF">2026-10-20T11:11:47Z</dcterms:created>
  <dcterms:modified xsi:type="dcterms:W3CDTF">2026-10-20T11:11:47Z</dcterms:modified>
</cp:coreProperties>
</file>